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3"/>
  </p:notesMasterIdLst>
  <p:sldIdLst>
    <p:sldId id="256" r:id="rId2"/>
  </p:sldIdLst>
  <p:sldSz cx="30600650" cy="39600188"/>
  <p:notesSz cx="6858000" cy="9144000"/>
  <p:defaultTextStyle>
    <a:defPPr>
      <a:defRPr lang="pt-PT"/>
    </a:defPPr>
    <a:lvl1pPr marL="0" algn="l" defTabSz="3537321" rtl="0" eaLnBrk="1" latinLnBrk="0" hangingPunct="1">
      <a:defRPr sz="6963" kern="1200">
        <a:solidFill>
          <a:schemeClr val="tx1"/>
        </a:solidFill>
        <a:latin typeface="+mn-lt"/>
        <a:ea typeface="+mn-ea"/>
        <a:cs typeface="+mn-cs"/>
      </a:defRPr>
    </a:lvl1pPr>
    <a:lvl2pPr marL="1768661" algn="l" defTabSz="3537321" rtl="0" eaLnBrk="1" latinLnBrk="0" hangingPunct="1">
      <a:defRPr sz="6963" kern="1200">
        <a:solidFill>
          <a:schemeClr val="tx1"/>
        </a:solidFill>
        <a:latin typeface="+mn-lt"/>
        <a:ea typeface="+mn-ea"/>
        <a:cs typeface="+mn-cs"/>
      </a:defRPr>
    </a:lvl2pPr>
    <a:lvl3pPr marL="3537321" algn="l" defTabSz="3537321" rtl="0" eaLnBrk="1" latinLnBrk="0" hangingPunct="1">
      <a:defRPr sz="6963" kern="1200">
        <a:solidFill>
          <a:schemeClr val="tx1"/>
        </a:solidFill>
        <a:latin typeface="+mn-lt"/>
        <a:ea typeface="+mn-ea"/>
        <a:cs typeface="+mn-cs"/>
      </a:defRPr>
    </a:lvl3pPr>
    <a:lvl4pPr marL="5305982" algn="l" defTabSz="3537321" rtl="0" eaLnBrk="1" latinLnBrk="0" hangingPunct="1">
      <a:defRPr sz="6963" kern="1200">
        <a:solidFill>
          <a:schemeClr val="tx1"/>
        </a:solidFill>
        <a:latin typeface="+mn-lt"/>
        <a:ea typeface="+mn-ea"/>
        <a:cs typeface="+mn-cs"/>
      </a:defRPr>
    </a:lvl4pPr>
    <a:lvl5pPr marL="7074643" algn="l" defTabSz="3537321" rtl="0" eaLnBrk="1" latinLnBrk="0" hangingPunct="1">
      <a:defRPr sz="6963" kern="1200">
        <a:solidFill>
          <a:schemeClr val="tx1"/>
        </a:solidFill>
        <a:latin typeface="+mn-lt"/>
        <a:ea typeface="+mn-ea"/>
        <a:cs typeface="+mn-cs"/>
      </a:defRPr>
    </a:lvl5pPr>
    <a:lvl6pPr marL="8843305" algn="l" defTabSz="3537321" rtl="0" eaLnBrk="1" latinLnBrk="0" hangingPunct="1">
      <a:defRPr sz="6963" kern="1200">
        <a:solidFill>
          <a:schemeClr val="tx1"/>
        </a:solidFill>
        <a:latin typeface="+mn-lt"/>
        <a:ea typeface="+mn-ea"/>
        <a:cs typeface="+mn-cs"/>
      </a:defRPr>
    </a:lvl6pPr>
    <a:lvl7pPr marL="10611964" algn="l" defTabSz="3537321" rtl="0" eaLnBrk="1" latinLnBrk="0" hangingPunct="1">
      <a:defRPr sz="6963" kern="1200">
        <a:solidFill>
          <a:schemeClr val="tx1"/>
        </a:solidFill>
        <a:latin typeface="+mn-lt"/>
        <a:ea typeface="+mn-ea"/>
        <a:cs typeface="+mn-cs"/>
      </a:defRPr>
    </a:lvl7pPr>
    <a:lvl8pPr marL="12380625" algn="l" defTabSz="3537321" rtl="0" eaLnBrk="1" latinLnBrk="0" hangingPunct="1">
      <a:defRPr sz="6963" kern="1200">
        <a:solidFill>
          <a:schemeClr val="tx1"/>
        </a:solidFill>
        <a:latin typeface="+mn-lt"/>
        <a:ea typeface="+mn-ea"/>
        <a:cs typeface="+mn-cs"/>
      </a:defRPr>
    </a:lvl8pPr>
    <a:lvl9pPr marL="14149287" algn="l" defTabSz="3537321" rtl="0" eaLnBrk="1" latinLnBrk="0" hangingPunct="1">
      <a:defRPr sz="6963"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96564"/>
    <a:srgbClr val="29655F"/>
    <a:srgbClr val="275F5A"/>
    <a:srgbClr val="1E4A46"/>
    <a:srgbClr val="820000"/>
    <a:srgbClr val="FFDA65"/>
    <a:srgbClr val="BF9601"/>
    <a:srgbClr val="F8AFA0"/>
    <a:srgbClr val="680000"/>
    <a:srgbClr val="651D0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édio 2 - Destaqu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p:restoredLeft sz="12696" autoAdjust="0"/>
    <p:restoredTop sz="94660"/>
  </p:normalViewPr>
  <p:slideViewPr>
    <p:cSldViewPr snapToGrid="0">
      <p:cViewPr varScale="1">
        <p:scale>
          <a:sx n="18" d="100"/>
          <a:sy n="18" d="100"/>
        </p:scale>
        <p:origin x="3720" y="10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Posição do Cabeçalh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Marcador de Posição da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00FAB0D-6760-4ACF-9D0A-482378A3CDDF}" type="datetimeFigureOut">
              <a:rPr lang="en-GB" smtClean="0"/>
              <a:t>02/12/2019</a:t>
            </a:fld>
            <a:endParaRPr lang="en-GB"/>
          </a:p>
        </p:txBody>
      </p:sp>
      <p:sp>
        <p:nvSpPr>
          <p:cNvPr id="4" name="Marcador de Posição da Imagem do Diapositivo 3"/>
          <p:cNvSpPr>
            <a:spLocks noGrp="1" noRot="1" noChangeAspect="1"/>
          </p:cNvSpPr>
          <p:nvPr>
            <p:ph type="sldImg" idx="2"/>
          </p:nvPr>
        </p:nvSpPr>
        <p:spPr>
          <a:xfrm>
            <a:off x="2236788" y="1143000"/>
            <a:ext cx="2384425"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Marcador de Posição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en-GB"/>
          </a:p>
        </p:txBody>
      </p:sp>
      <p:sp>
        <p:nvSpPr>
          <p:cNvPr id="6" name="Marcador de Posição do Rodapé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Marcador de Posição do Número do Diapositivo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D621561-2BE8-48FC-B0C1-4896810265D8}" type="slidenum">
              <a:rPr lang="en-GB" smtClean="0"/>
              <a:t>‹nº›</a:t>
            </a:fld>
            <a:endParaRPr lang="en-GB"/>
          </a:p>
        </p:txBody>
      </p:sp>
    </p:spTree>
    <p:extLst>
      <p:ext uri="{BB962C8B-B14F-4D97-AF65-F5344CB8AC3E}">
        <p14:creationId xmlns:p14="http://schemas.microsoft.com/office/powerpoint/2010/main" val="1732904686"/>
      </p:ext>
    </p:extLst>
  </p:cSld>
  <p:clrMap bg1="lt1" tx1="dk1" bg2="lt2" tx2="dk2" accent1="accent1" accent2="accent2" accent3="accent3" accent4="accent4" accent5="accent5" accent6="accent6" hlink="hlink" folHlink="folHlink"/>
  <p:notesStyle>
    <a:lvl1pPr marL="0" algn="l" defTabSz="1813530" rtl="0" eaLnBrk="1" latinLnBrk="0" hangingPunct="1">
      <a:defRPr sz="2380" kern="1200">
        <a:solidFill>
          <a:schemeClr val="tx1"/>
        </a:solidFill>
        <a:latin typeface="+mn-lt"/>
        <a:ea typeface="+mn-ea"/>
        <a:cs typeface="+mn-cs"/>
      </a:defRPr>
    </a:lvl1pPr>
    <a:lvl2pPr marL="906765" algn="l" defTabSz="1813530" rtl="0" eaLnBrk="1" latinLnBrk="0" hangingPunct="1">
      <a:defRPr sz="2380" kern="1200">
        <a:solidFill>
          <a:schemeClr val="tx1"/>
        </a:solidFill>
        <a:latin typeface="+mn-lt"/>
        <a:ea typeface="+mn-ea"/>
        <a:cs typeface="+mn-cs"/>
      </a:defRPr>
    </a:lvl2pPr>
    <a:lvl3pPr marL="1813530" algn="l" defTabSz="1813530" rtl="0" eaLnBrk="1" latinLnBrk="0" hangingPunct="1">
      <a:defRPr sz="2380" kern="1200">
        <a:solidFill>
          <a:schemeClr val="tx1"/>
        </a:solidFill>
        <a:latin typeface="+mn-lt"/>
        <a:ea typeface="+mn-ea"/>
        <a:cs typeface="+mn-cs"/>
      </a:defRPr>
    </a:lvl3pPr>
    <a:lvl4pPr marL="2720294" algn="l" defTabSz="1813530" rtl="0" eaLnBrk="1" latinLnBrk="0" hangingPunct="1">
      <a:defRPr sz="2380" kern="1200">
        <a:solidFill>
          <a:schemeClr val="tx1"/>
        </a:solidFill>
        <a:latin typeface="+mn-lt"/>
        <a:ea typeface="+mn-ea"/>
        <a:cs typeface="+mn-cs"/>
      </a:defRPr>
    </a:lvl4pPr>
    <a:lvl5pPr marL="3627059" algn="l" defTabSz="1813530" rtl="0" eaLnBrk="1" latinLnBrk="0" hangingPunct="1">
      <a:defRPr sz="2380" kern="1200">
        <a:solidFill>
          <a:schemeClr val="tx1"/>
        </a:solidFill>
        <a:latin typeface="+mn-lt"/>
        <a:ea typeface="+mn-ea"/>
        <a:cs typeface="+mn-cs"/>
      </a:defRPr>
    </a:lvl5pPr>
    <a:lvl6pPr marL="4533824" algn="l" defTabSz="1813530" rtl="0" eaLnBrk="1" latinLnBrk="0" hangingPunct="1">
      <a:defRPr sz="2380" kern="1200">
        <a:solidFill>
          <a:schemeClr val="tx1"/>
        </a:solidFill>
        <a:latin typeface="+mn-lt"/>
        <a:ea typeface="+mn-ea"/>
        <a:cs typeface="+mn-cs"/>
      </a:defRPr>
    </a:lvl6pPr>
    <a:lvl7pPr marL="5440589" algn="l" defTabSz="1813530" rtl="0" eaLnBrk="1" latinLnBrk="0" hangingPunct="1">
      <a:defRPr sz="2380" kern="1200">
        <a:solidFill>
          <a:schemeClr val="tx1"/>
        </a:solidFill>
        <a:latin typeface="+mn-lt"/>
        <a:ea typeface="+mn-ea"/>
        <a:cs typeface="+mn-cs"/>
      </a:defRPr>
    </a:lvl7pPr>
    <a:lvl8pPr marL="6347353" algn="l" defTabSz="1813530" rtl="0" eaLnBrk="1" latinLnBrk="0" hangingPunct="1">
      <a:defRPr sz="2380" kern="1200">
        <a:solidFill>
          <a:schemeClr val="tx1"/>
        </a:solidFill>
        <a:latin typeface="+mn-lt"/>
        <a:ea typeface="+mn-ea"/>
        <a:cs typeface="+mn-cs"/>
      </a:defRPr>
    </a:lvl8pPr>
    <a:lvl9pPr marL="7254118" algn="l" defTabSz="1813530" rtl="0" eaLnBrk="1" latinLnBrk="0" hangingPunct="1">
      <a:defRPr sz="238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ção da Imagem do Diapositivo 1"/>
          <p:cNvSpPr>
            <a:spLocks noGrp="1" noRot="1" noChangeAspect="1"/>
          </p:cNvSpPr>
          <p:nvPr>
            <p:ph type="sldImg"/>
          </p:nvPr>
        </p:nvSpPr>
        <p:spPr>
          <a:xfrm>
            <a:off x="2236788" y="1143000"/>
            <a:ext cx="2384425" cy="3086100"/>
          </a:xfrm>
        </p:spPr>
      </p:sp>
      <p:sp>
        <p:nvSpPr>
          <p:cNvPr id="3" name="Marcador de Posição de Notas 2"/>
          <p:cNvSpPr>
            <a:spLocks noGrp="1"/>
          </p:cNvSpPr>
          <p:nvPr>
            <p:ph type="body" idx="1"/>
          </p:nvPr>
        </p:nvSpPr>
        <p:spPr/>
        <p:txBody>
          <a:bodyPr/>
          <a:lstStyle/>
          <a:p>
            <a:endParaRPr lang="en-GB" noProof="0" dirty="0"/>
          </a:p>
        </p:txBody>
      </p:sp>
      <p:sp>
        <p:nvSpPr>
          <p:cNvPr id="4" name="Marcador de Posição do Número do Diapositivo 3"/>
          <p:cNvSpPr>
            <a:spLocks noGrp="1"/>
          </p:cNvSpPr>
          <p:nvPr>
            <p:ph type="sldNum" sz="quarter" idx="10"/>
          </p:nvPr>
        </p:nvSpPr>
        <p:spPr/>
        <p:txBody>
          <a:bodyPr/>
          <a:lstStyle/>
          <a:p>
            <a:fld id="{3D621561-2BE8-48FC-B0C1-4896810265D8}" type="slidenum">
              <a:rPr lang="en-GB" smtClean="0"/>
              <a:t>1</a:t>
            </a:fld>
            <a:endParaRPr lang="en-GB"/>
          </a:p>
        </p:txBody>
      </p:sp>
    </p:spTree>
    <p:extLst>
      <p:ext uri="{BB962C8B-B14F-4D97-AF65-F5344CB8AC3E}">
        <p14:creationId xmlns:p14="http://schemas.microsoft.com/office/powerpoint/2010/main" val="228074637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o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2295049" y="6480867"/>
            <a:ext cx="26010553" cy="13786732"/>
          </a:xfrm>
        </p:spPr>
        <p:txBody>
          <a:bodyPr anchor="b"/>
          <a:lstStyle>
            <a:lvl1pPr algn="ctr">
              <a:defRPr sz="20079"/>
            </a:lvl1pPr>
          </a:lstStyle>
          <a:p>
            <a:r>
              <a:rPr lang="pt-PT" smtClean="0"/>
              <a:t>Clique para editar o estilo</a:t>
            </a:r>
            <a:endParaRPr lang="en-US" dirty="0"/>
          </a:p>
        </p:txBody>
      </p:sp>
      <p:sp>
        <p:nvSpPr>
          <p:cNvPr id="3" name="Subtitle 2"/>
          <p:cNvSpPr>
            <a:spLocks noGrp="1"/>
          </p:cNvSpPr>
          <p:nvPr>
            <p:ph type="subTitle" idx="1"/>
          </p:nvPr>
        </p:nvSpPr>
        <p:spPr>
          <a:xfrm>
            <a:off x="3825081" y="20799268"/>
            <a:ext cx="22950488" cy="9560876"/>
          </a:xfrm>
        </p:spPr>
        <p:txBody>
          <a:bodyPr/>
          <a:lstStyle>
            <a:lvl1pPr marL="0" indent="0" algn="ctr">
              <a:buNone/>
              <a:defRPr sz="8032"/>
            </a:lvl1pPr>
            <a:lvl2pPr marL="1530020" indent="0" algn="ctr">
              <a:buNone/>
              <a:defRPr sz="6693"/>
            </a:lvl2pPr>
            <a:lvl3pPr marL="3060040" indent="0" algn="ctr">
              <a:buNone/>
              <a:defRPr sz="6024"/>
            </a:lvl3pPr>
            <a:lvl4pPr marL="4590059" indent="0" algn="ctr">
              <a:buNone/>
              <a:defRPr sz="5354"/>
            </a:lvl4pPr>
            <a:lvl5pPr marL="6120079" indent="0" algn="ctr">
              <a:buNone/>
              <a:defRPr sz="5354"/>
            </a:lvl5pPr>
            <a:lvl6pPr marL="7650099" indent="0" algn="ctr">
              <a:buNone/>
              <a:defRPr sz="5354"/>
            </a:lvl6pPr>
            <a:lvl7pPr marL="9180119" indent="0" algn="ctr">
              <a:buNone/>
              <a:defRPr sz="5354"/>
            </a:lvl7pPr>
            <a:lvl8pPr marL="10710139" indent="0" algn="ctr">
              <a:buNone/>
              <a:defRPr sz="5354"/>
            </a:lvl8pPr>
            <a:lvl9pPr marL="12240158" indent="0" algn="ctr">
              <a:buNone/>
              <a:defRPr sz="5354"/>
            </a:lvl9pPr>
          </a:lstStyle>
          <a:p>
            <a:r>
              <a:rPr lang="pt-PT" smtClean="0"/>
              <a:t>Faça clique para editar o estilo</a:t>
            </a:r>
            <a:endParaRPr lang="en-US" dirty="0"/>
          </a:p>
        </p:txBody>
      </p:sp>
      <p:sp>
        <p:nvSpPr>
          <p:cNvPr id="4" name="Date Placeholder 3"/>
          <p:cNvSpPr>
            <a:spLocks noGrp="1"/>
          </p:cNvSpPr>
          <p:nvPr>
            <p:ph type="dt" sz="half" idx="10"/>
          </p:nvPr>
        </p:nvSpPr>
        <p:spPr/>
        <p:txBody>
          <a:bodyPr/>
          <a:lstStyle/>
          <a:p>
            <a:fld id="{4D0D69CA-5E1E-49E1-81CF-D6799A13830E}" type="datetimeFigureOut">
              <a:rPr lang="pt-PT" smtClean="0"/>
              <a:t>02/12/2019</a:t>
            </a:fld>
            <a:endParaRPr lang="pt-PT"/>
          </a:p>
        </p:txBody>
      </p:sp>
      <p:sp>
        <p:nvSpPr>
          <p:cNvPr id="5" name="Footer Placeholder 4"/>
          <p:cNvSpPr>
            <a:spLocks noGrp="1"/>
          </p:cNvSpPr>
          <p:nvPr>
            <p:ph type="ftr" sz="quarter" idx="11"/>
          </p:nvPr>
        </p:nvSpPr>
        <p:spPr/>
        <p:txBody>
          <a:bodyPr/>
          <a:lstStyle/>
          <a:p>
            <a:endParaRPr lang="pt-PT"/>
          </a:p>
        </p:txBody>
      </p:sp>
      <p:sp>
        <p:nvSpPr>
          <p:cNvPr id="6" name="Slide Number Placeholder 5"/>
          <p:cNvSpPr>
            <a:spLocks noGrp="1"/>
          </p:cNvSpPr>
          <p:nvPr>
            <p:ph type="sldNum" sz="quarter" idx="12"/>
          </p:nvPr>
        </p:nvSpPr>
        <p:spPr/>
        <p:txBody>
          <a:bodyPr/>
          <a:lstStyle/>
          <a:p>
            <a:fld id="{412D0254-7669-47FA-8040-BF946EA13DEC}" type="slidenum">
              <a:rPr lang="pt-PT" smtClean="0"/>
              <a:t>‹nº›</a:t>
            </a:fld>
            <a:endParaRPr lang="pt-PT"/>
          </a:p>
        </p:txBody>
      </p:sp>
    </p:spTree>
    <p:extLst>
      <p:ext uri="{BB962C8B-B14F-4D97-AF65-F5344CB8AC3E}">
        <p14:creationId xmlns:p14="http://schemas.microsoft.com/office/powerpoint/2010/main" val="363079704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smtClean="0"/>
              <a:t>Clique para editar o estilo</a:t>
            </a:r>
            <a:endParaRPr lang="en-US" dirty="0"/>
          </a:p>
        </p:txBody>
      </p:sp>
      <p:sp>
        <p:nvSpPr>
          <p:cNvPr id="3" name="Vertical Text Placeholder 2"/>
          <p:cNvSpPr>
            <a:spLocks noGrp="1"/>
          </p:cNvSpPr>
          <p:nvPr>
            <p:ph type="body" orient="vert" idx="1"/>
          </p:nvPr>
        </p:nvSpPr>
        <p:spPr/>
        <p:txBody>
          <a:bodyPr vert="eaVert"/>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en-US" dirty="0"/>
          </a:p>
        </p:txBody>
      </p:sp>
      <p:sp>
        <p:nvSpPr>
          <p:cNvPr id="4" name="Date Placeholder 3"/>
          <p:cNvSpPr>
            <a:spLocks noGrp="1"/>
          </p:cNvSpPr>
          <p:nvPr>
            <p:ph type="dt" sz="half" idx="10"/>
          </p:nvPr>
        </p:nvSpPr>
        <p:spPr/>
        <p:txBody>
          <a:bodyPr/>
          <a:lstStyle/>
          <a:p>
            <a:fld id="{4D0D69CA-5E1E-49E1-81CF-D6799A13830E}" type="datetimeFigureOut">
              <a:rPr lang="pt-PT" smtClean="0"/>
              <a:t>02/12/2019</a:t>
            </a:fld>
            <a:endParaRPr lang="pt-PT"/>
          </a:p>
        </p:txBody>
      </p:sp>
      <p:sp>
        <p:nvSpPr>
          <p:cNvPr id="5" name="Footer Placeholder 4"/>
          <p:cNvSpPr>
            <a:spLocks noGrp="1"/>
          </p:cNvSpPr>
          <p:nvPr>
            <p:ph type="ftr" sz="quarter" idx="11"/>
          </p:nvPr>
        </p:nvSpPr>
        <p:spPr/>
        <p:txBody>
          <a:bodyPr/>
          <a:lstStyle/>
          <a:p>
            <a:endParaRPr lang="pt-PT"/>
          </a:p>
        </p:txBody>
      </p:sp>
      <p:sp>
        <p:nvSpPr>
          <p:cNvPr id="6" name="Slide Number Placeholder 5"/>
          <p:cNvSpPr>
            <a:spLocks noGrp="1"/>
          </p:cNvSpPr>
          <p:nvPr>
            <p:ph type="sldNum" sz="quarter" idx="12"/>
          </p:nvPr>
        </p:nvSpPr>
        <p:spPr/>
        <p:txBody>
          <a:bodyPr/>
          <a:lstStyle/>
          <a:p>
            <a:fld id="{412D0254-7669-47FA-8040-BF946EA13DEC}" type="slidenum">
              <a:rPr lang="pt-PT" smtClean="0"/>
              <a:t>‹nº›</a:t>
            </a:fld>
            <a:endParaRPr lang="pt-PT"/>
          </a:p>
        </p:txBody>
      </p:sp>
    </p:spTree>
    <p:extLst>
      <p:ext uri="{BB962C8B-B14F-4D97-AF65-F5344CB8AC3E}">
        <p14:creationId xmlns:p14="http://schemas.microsoft.com/office/powerpoint/2010/main" val="397348672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e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1898592" y="2108343"/>
            <a:ext cx="6598265" cy="33559329"/>
          </a:xfrm>
        </p:spPr>
        <p:txBody>
          <a:bodyPr vert="eaVert"/>
          <a:lstStyle/>
          <a:p>
            <a:r>
              <a:rPr lang="pt-PT" smtClean="0"/>
              <a:t>Clique para editar o estilo</a:t>
            </a:r>
            <a:endParaRPr lang="en-US" dirty="0"/>
          </a:p>
        </p:txBody>
      </p:sp>
      <p:sp>
        <p:nvSpPr>
          <p:cNvPr id="3" name="Vertical Text Placeholder 2"/>
          <p:cNvSpPr>
            <a:spLocks noGrp="1"/>
          </p:cNvSpPr>
          <p:nvPr>
            <p:ph type="body" orient="vert" idx="1"/>
          </p:nvPr>
        </p:nvSpPr>
        <p:spPr>
          <a:xfrm>
            <a:off x="2103797" y="2108343"/>
            <a:ext cx="19412287" cy="33559329"/>
          </a:xfrm>
        </p:spPr>
        <p:txBody>
          <a:bodyPr vert="eaVert"/>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en-US" dirty="0"/>
          </a:p>
        </p:txBody>
      </p:sp>
      <p:sp>
        <p:nvSpPr>
          <p:cNvPr id="4" name="Date Placeholder 3"/>
          <p:cNvSpPr>
            <a:spLocks noGrp="1"/>
          </p:cNvSpPr>
          <p:nvPr>
            <p:ph type="dt" sz="half" idx="10"/>
          </p:nvPr>
        </p:nvSpPr>
        <p:spPr/>
        <p:txBody>
          <a:bodyPr/>
          <a:lstStyle/>
          <a:p>
            <a:fld id="{4D0D69CA-5E1E-49E1-81CF-D6799A13830E}" type="datetimeFigureOut">
              <a:rPr lang="pt-PT" smtClean="0"/>
              <a:t>02/12/2019</a:t>
            </a:fld>
            <a:endParaRPr lang="pt-PT"/>
          </a:p>
        </p:txBody>
      </p:sp>
      <p:sp>
        <p:nvSpPr>
          <p:cNvPr id="5" name="Footer Placeholder 4"/>
          <p:cNvSpPr>
            <a:spLocks noGrp="1"/>
          </p:cNvSpPr>
          <p:nvPr>
            <p:ph type="ftr" sz="quarter" idx="11"/>
          </p:nvPr>
        </p:nvSpPr>
        <p:spPr/>
        <p:txBody>
          <a:bodyPr/>
          <a:lstStyle/>
          <a:p>
            <a:endParaRPr lang="pt-PT"/>
          </a:p>
        </p:txBody>
      </p:sp>
      <p:sp>
        <p:nvSpPr>
          <p:cNvPr id="6" name="Slide Number Placeholder 5"/>
          <p:cNvSpPr>
            <a:spLocks noGrp="1"/>
          </p:cNvSpPr>
          <p:nvPr>
            <p:ph type="sldNum" sz="quarter" idx="12"/>
          </p:nvPr>
        </p:nvSpPr>
        <p:spPr/>
        <p:txBody>
          <a:bodyPr/>
          <a:lstStyle/>
          <a:p>
            <a:fld id="{412D0254-7669-47FA-8040-BF946EA13DEC}" type="slidenum">
              <a:rPr lang="pt-PT" smtClean="0"/>
              <a:t>‹nº›</a:t>
            </a:fld>
            <a:endParaRPr lang="pt-PT"/>
          </a:p>
        </p:txBody>
      </p:sp>
    </p:spTree>
    <p:extLst>
      <p:ext uri="{BB962C8B-B14F-4D97-AF65-F5344CB8AC3E}">
        <p14:creationId xmlns:p14="http://schemas.microsoft.com/office/powerpoint/2010/main" val="13688643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e objet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smtClean="0"/>
              <a:t>Clique para editar o estilo</a:t>
            </a:r>
            <a:endParaRPr lang="en-US" dirty="0"/>
          </a:p>
        </p:txBody>
      </p:sp>
      <p:sp>
        <p:nvSpPr>
          <p:cNvPr id="3" name="Content Placeholder 2"/>
          <p:cNvSpPr>
            <a:spLocks noGrp="1"/>
          </p:cNvSpPr>
          <p:nvPr>
            <p:ph idx="1"/>
          </p:nvPr>
        </p:nvSpPr>
        <p:spPr/>
        <p:txBody>
          <a:body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en-US" dirty="0"/>
          </a:p>
        </p:txBody>
      </p:sp>
      <p:sp>
        <p:nvSpPr>
          <p:cNvPr id="4" name="Date Placeholder 3"/>
          <p:cNvSpPr>
            <a:spLocks noGrp="1"/>
          </p:cNvSpPr>
          <p:nvPr>
            <p:ph type="dt" sz="half" idx="10"/>
          </p:nvPr>
        </p:nvSpPr>
        <p:spPr/>
        <p:txBody>
          <a:bodyPr/>
          <a:lstStyle/>
          <a:p>
            <a:fld id="{4D0D69CA-5E1E-49E1-81CF-D6799A13830E}" type="datetimeFigureOut">
              <a:rPr lang="pt-PT" smtClean="0"/>
              <a:t>02/12/2019</a:t>
            </a:fld>
            <a:endParaRPr lang="pt-PT"/>
          </a:p>
        </p:txBody>
      </p:sp>
      <p:sp>
        <p:nvSpPr>
          <p:cNvPr id="5" name="Footer Placeholder 4"/>
          <p:cNvSpPr>
            <a:spLocks noGrp="1"/>
          </p:cNvSpPr>
          <p:nvPr>
            <p:ph type="ftr" sz="quarter" idx="11"/>
          </p:nvPr>
        </p:nvSpPr>
        <p:spPr/>
        <p:txBody>
          <a:bodyPr/>
          <a:lstStyle/>
          <a:p>
            <a:endParaRPr lang="pt-PT"/>
          </a:p>
        </p:txBody>
      </p:sp>
      <p:sp>
        <p:nvSpPr>
          <p:cNvPr id="6" name="Slide Number Placeholder 5"/>
          <p:cNvSpPr>
            <a:spLocks noGrp="1"/>
          </p:cNvSpPr>
          <p:nvPr>
            <p:ph type="sldNum" sz="quarter" idx="12"/>
          </p:nvPr>
        </p:nvSpPr>
        <p:spPr/>
        <p:txBody>
          <a:bodyPr/>
          <a:lstStyle/>
          <a:p>
            <a:fld id="{412D0254-7669-47FA-8040-BF946EA13DEC}" type="slidenum">
              <a:rPr lang="pt-PT" smtClean="0"/>
              <a:t>‹nº›</a:t>
            </a:fld>
            <a:endParaRPr lang="pt-PT"/>
          </a:p>
        </p:txBody>
      </p:sp>
    </p:spTree>
    <p:extLst>
      <p:ext uri="{BB962C8B-B14F-4D97-AF65-F5344CB8AC3E}">
        <p14:creationId xmlns:p14="http://schemas.microsoft.com/office/powerpoint/2010/main" val="19313055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Cabeçalho da Secção">
    <p:spTree>
      <p:nvGrpSpPr>
        <p:cNvPr id="1" name=""/>
        <p:cNvGrpSpPr/>
        <p:nvPr/>
      </p:nvGrpSpPr>
      <p:grpSpPr>
        <a:xfrm>
          <a:off x="0" y="0"/>
          <a:ext cx="0" cy="0"/>
          <a:chOff x="0" y="0"/>
          <a:chExt cx="0" cy="0"/>
        </a:xfrm>
      </p:grpSpPr>
      <p:sp>
        <p:nvSpPr>
          <p:cNvPr id="2" name="Title 1"/>
          <p:cNvSpPr>
            <a:spLocks noGrp="1"/>
          </p:cNvSpPr>
          <p:nvPr>
            <p:ph type="title"/>
          </p:nvPr>
        </p:nvSpPr>
        <p:spPr>
          <a:xfrm>
            <a:off x="2087858" y="9872559"/>
            <a:ext cx="26393061" cy="16472575"/>
          </a:xfrm>
        </p:spPr>
        <p:txBody>
          <a:bodyPr anchor="b"/>
          <a:lstStyle>
            <a:lvl1pPr>
              <a:defRPr sz="20079"/>
            </a:lvl1pPr>
          </a:lstStyle>
          <a:p>
            <a:r>
              <a:rPr lang="pt-PT" smtClean="0"/>
              <a:t>Clique para editar o estilo</a:t>
            </a:r>
            <a:endParaRPr lang="en-US" dirty="0"/>
          </a:p>
        </p:txBody>
      </p:sp>
      <p:sp>
        <p:nvSpPr>
          <p:cNvPr id="3" name="Text Placeholder 2"/>
          <p:cNvSpPr>
            <a:spLocks noGrp="1"/>
          </p:cNvSpPr>
          <p:nvPr>
            <p:ph type="body" idx="1"/>
          </p:nvPr>
        </p:nvSpPr>
        <p:spPr>
          <a:xfrm>
            <a:off x="2087858" y="26500971"/>
            <a:ext cx="26393061" cy="8662538"/>
          </a:xfrm>
        </p:spPr>
        <p:txBody>
          <a:bodyPr/>
          <a:lstStyle>
            <a:lvl1pPr marL="0" indent="0">
              <a:buNone/>
              <a:defRPr sz="8032">
                <a:solidFill>
                  <a:schemeClr val="tx1"/>
                </a:solidFill>
              </a:defRPr>
            </a:lvl1pPr>
            <a:lvl2pPr marL="1530020" indent="0">
              <a:buNone/>
              <a:defRPr sz="6693">
                <a:solidFill>
                  <a:schemeClr val="tx1">
                    <a:tint val="75000"/>
                  </a:schemeClr>
                </a:solidFill>
              </a:defRPr>
            </a:lvl2pPr>
            <a:lvl3pPr marL="3060040" indent="0">
              <a:buNone/>
              <a:defRPr sz="6024">
                <a:solidFill>
                  <a:schemeClr val="tx1">
                    <a:tint val="75000"/>
                  </a:schemeClr>
                </a:solidFill>
              </a:defRPr>
            </a:lvl3pPr>
            <a:lvl4pPr marL="4590059" indent="0">
              <a:buNone/>
              <a:defRPr sz="5354">
                <a:solidFill>
                  <a:schemeClr val="tx1">
                    <a:tint val="75000"/>
                  </a:schemeClr>
                </a:solidFill>
              </a:defRPr>
            </a:lvl4pPr>
            <a:lvl5pPr marL="6120079" indent="0">
              <a:buNone/>
              <a:defRPr sz="5354">
                <a:solidFill>
                  <a:schemeClr val="tx1">
                    <a:tint val="75000"/>
                  </a:schemeClr>
                </a:solidFill>
              </a:defRPr>
            </a:lvl5pPr>
            <a:lvl6pPr marL="7650099" indent="0">
              <a:buNone/>
              <a:defRPr sz="5354">
                <a:solidFill>
                  <a:schemeClr val="tx1">
                    <a:tint val="75000"/>
                  </a:schemeClr>
                </a:solidFill>
              </a:defRPr>
            </a:lvl6pPr>
            <a:lvl7pPr marL="9180119" indent="0">
              <a:buNone/>
              <a:defRPr sz="5354">
                <a:solidFill>
                  <a:schemeClr val="tx1">
                    <a:tint val="75000"/>
                  </a:schemeClr>
                </a:solidFill>
              </a:defRPr>
            </a:lvl7pPr>
            <a:lvl8pPr marL="10710139" indent="0">
              <a:buNone/>
              <a:defRPr sz="5354">
                <a:solidFill>
                  <a:schemeClr val="tx1">
                    <a:tint val="75000"/>
                  </a:schemeClr>
                </a:solidFill>
              </a:defRPr>
            </a:lvl8pPr>
            <a:lvl9pPr marL="12240158" indent="0">
              <a:buNone/>
              <a:defRPr sz="5354">
                <a:solidFill>
                  <a:schemeClr val="tx1">
                    <a:tint val="75000"/>
                  </a:schemeClr>
                </a:solidFill>
              </a:defRPr>
            </a:lvl9pPr>
          </a:lstStyle>
          <a:p>
            <a:pPr lvl="0"/>
            <a:r>
              <a:rPr lang="pt-PT" smtClean="0"/>
              <a:t>Clique para editar os estilos</a:t>
            </a:r>
          </a:p>
        </p:txBody>
      </p:sp>
      <p:sp>
        <p:nvSpPr>
          <p:cNvPr id="4" name="Date Placeholder 3"/>
          <p:cNvSpPr>
            <a:spLocks noGrp="1"/>
          </p:cNvSpPr>
          <p:nvPr>
            <p:ph type="dt" sz="half" idx="10"/>
          </p:nvPr>
        </p:nvSpPr>
        <p:spPr/>
        <p:txBody>
          <a:bodyPr/>
          <a:lstStyle/>
          <a:p>
            <a:fld id="{4D0D69CA-5E1E-49E1-81CF-D6799A13830E}" type="datetimeFigureOut">
              <a:rPr lang="pt-PT" smtClean="0"/>
              <a:t>02/12/2019</a:t>
            </a:fld>
            <a:endParaRPr lang="pt-PT"/>
          </a:p>
        </p:txBody>
      </p:sp>
      <p:sp>
        <p:nvSpPr>
          <p:cNvPr id="5" name="Footer Placeholder 4"/>
          <p:cNvSpPr>
            <a:spLocks noGrp="1"/>
          </p:cNvSpPr>
          <p:nvPr>
            <p:ph type="ftr" sz="quarter" idx="11"/>
          </p:nvPr>
        </p:nvSpPr>
        <p:spPr/>
        <p:txBody>
          <a:bodyPr/>
          <a:lstStyle/>
          <a:p>
            <a:endParaRPr lang="pt-PT"/>
          </a:p>
        </p:txBody>
      </p:sp>
      <p:sp>
        <p:nvSpPr>
          <p:cNvPr id="6" name="Slide Number Placeholder 5"/>
          <p:cNvSpPr>
            <a:spLocks noGrp="1"/>
          </p:cNvSpPr>
          <p:nvPr>
            <p:ph type="sldNum" sz="quarter" idx="12"/>
          </p:nvPr>
        </p:nvSpPr>
        <p:spPr/>
        <p:txBody>
          <a:bodyPr/>
          <a:lstStyle/>
          <a:p>
            <a:fld id="{412D0254-7669-47FA-8040-BF946EA13DEC}" type="slidenum">
              <a:rPr lang="pt-PT" smtClean="0"/>
              <a:t>‹nº›</a:t>
            </a:fld>
            <a:endParaRPr lang="pt-PT"/>
          </a:p>
        </p:txBody>
      </p:sp>
    </p:spTree>
    <p:extLst>
      <p:ext uri="{BB962C8B-B14F-4D97-AF65-F5344CB8AC3E}">
        <p14:creationId xmlns:p14="http://schemas.microsoft.com/office/powerpoint/2010/main" val="20914719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Conteúdo Dup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smtClean="0"/>
              <a:t>Clique para editar o estilo</a:t>
            </a:r>
            <a:endParaRPr lang="en-US" dirty="0"/>
          </a:p>
        </p:txBody>
      </p:sp>
      <p:sp>
        <p:nvSpPr>
          <p:cNvPr id="3" name="Content Placeholder 2"/>
          <p:cNvSpPr>
            <a:spLocks noGrp="1"/>
          </p:cNvSpPr>
          <p:nvPr>
            <p:ph sz="half" idx="1"/>
          </p:nvPr>
        </p:nvSpPr>
        <p:spPr>
          <a:xfrm>
            <a:off x="2103795" y="10541716"/>
            <a:ext cx="13005276" cy="25125956"/>
          </a:xfrm>
        </p:spPr>
        <p:txBody>
          <a:body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en-US" dirty="0"/>
          </a:p>
        </p:txBody>
      </p:sp>
      <p:sp>
        <p:nvSpPr>
          <p:cNvPr id="4" name="Content Placeholder 3"/>
          <p:cNvSpPr>
            <a:spLocks noGrp="1"/>
          </p:cNvSpPr>
          <p:nvPr>
            <p:ph sz="half" idx="2"/>
          </p:nvPr>
        </p:nvSpPr>
        <p:spPr>
          <a:xfrm>
            <a:off x="15491579" y="10541716"/>
            <a:ext cx="13005276" cy="25125956"/>
          </a:xfrm>
        </p:spPr>
        <p:txBody>
          <a:body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en-US" dirty="0"/>
          </a:p>
        </p:txBody>
      </p:sp>
      <p:sp>
        <p:nvSpPr>
          <p:cNvPr id="5" name="Date Placeholder 4"/>
          <p:cNvSpPr>
            <a:spLocks noGrp="1"/>
          </p:cNvSpPr>
          <p:nvPr>
            <p:ph type="dt" sz="half" idx="10"/>
          </p:nvPr>
        </p:nvSpPr>
        <p:spPr/>
        <p:txBody>
          <a:bodyPr/>
          <a:lstStyle/>
          <a:p>
            <a:fld id="{4D0D69CA-5E1E-49E1-81CF-D6799A13830E}" type="datetimeFigureOut">
              <a:rPr lang="pt-PT" smtClean="0"/>
              <a:t>02/12/2019</a:t>
            </a:fld>
            <a:endParaRPr lang="pt-PT"/>
          </a:p>
        </p:txBody>
      </p:sp>
      <p:sp>
        <p:nvSpPr>
          <p:cNvPr id="6" name="Footer Placeholder 5"/>
          <p:cNvSpPr>
            <a:spLocks noGrp="1"/>
          </p:cNvSpPr>
          <p:nvPr>
            <p:ph type="ftr" sz="quarter" idx="11"/>
          </p:nvPr>
        </p:nvSpPr>
        <p:spPr/>
        <p:txBody>
          <a:bodyPr/>
          <a:lstStyle/>
          <a:p>
            <a:endParaRPr lang="pt-PT"/>
          </a:p>
        </p:txBody>
      </p:sp>
      <p:sp>
        <p:nvSpPr>
          <p:cNvPr id="7" name="Slide Number Placeholder 6"/>
          <p:cNvSpPr>
            <a:spLocks noGrp="1"/>
          </p:cNvSpPr>
          <p:nvPr>
            <p:ph type="sldNum" sz="quarter" idx="12"/>
          </p:nvPr>
        </p:nvSpPr>
        <p:spPr/>
        <p:txBody>
          <a:bodyPr/>
          <a:lstStyle/>
          <a:p>
            <a:fld id="{412D0254-7669-47FA-8040-BF946EA13DEC}" type="slidenum">
              <a:rPr lang="pt-PT" smtClean="0"/>
              <a:t>‹nº›</a:t>
            </a:fld>
            <a:endParaRPr lang="pt-PT"/>
          </a:p>
        </p:txBody>
      </p:sp>
    </p:spTree>
    <p:extLst>
      <p:ext uri="{BB962C8B-B14F-4D97-AF65-F5344CB8AC3E}">
        <p14:creationId xmlns:p14="http://schemas.microsoft.com/office/powerpoint/2010/main" val="2170433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ção">
    <p:spTree>
      <p:nvGrpSpPr>
        <p:cNvPr id="1" name=""/>
        <p:cNvGrpSpPr/>
        <p:nvPr/>
      </p:nvGrpSpPr>
      <p:grpSpPr>
        <a:xfrm>
          <a:off x="0" y="0"/>
          <a:ext cx="0" cy="0"/>
          <a:chOff x="0" y="0"/>
          <a:chExt cx="0" cy="0"/>
        </a:xfrm>
      </p:grpSpPr>
      <p:sp>
        <p:nvSpPr>
          <p:cNvPr id="2" name="Title 1"/>
          <p:cNvSpPr>
            <a:spLocks noGrp="1"/>
          </p:cNvSpPr>
          <p:nvPr>
            <p:ph type="title"/>
          </p:nvPr>
        </p:nvSpPr>
        <p:spPr>
          <a:xfrm>
            <a:off x="2107780" y="2108352"/>
            <a:ext cx="26393061" cy="7654206"/>
          </a:xfrm>
        </p:spPr>
        <p:txBody>
          <a:bodyPr/>
          <a:lstStyle/>
          <a:p>
            <a:r>
              <a:rPr lang="pt-PT" smtClean="0"/>
              <a:t>Clique para editar o estilo</a:t>
            </a:r>
            <a:endParaRPr lang="en-US" dirty="0"/>
          </a:p>
        </p:txBody>
      </p:sp>
      <p:sp>
        <p:nvSpPr>
          <p:cNvPr id="3" name="Text Placeholder 2"/>
          <p:cNvSpPr>
            <a:spLocks noGrp="1"/>
          </p:cNvSpPr>
          <p:nvPr>
            <p:ph type="body" idx="1"/>
          </p:nvPr>
        </p:nvSpPr>
        <p:spPr>
          <a:xfrm>
            <a:off x="2107784" y="9707549"/>
            <a:ext cx="12945507" cy="4757520"/>
          </a:xfrm>
        </p:spPr>
        <p:txBody>
          <a:bodyPr anchor="b"/>
          <a:lstStyle>
            <a:lvl1pPr marL="0" indent="0">
              <a:buNone/>
              <a:defRPr sz="8032" b="1"/>
            </a:lvl1pPr>
            <a:lvl2pPr marL="1530020" indent="0">
              <a:buNone/>
              <a:defRPr sz="6693" b="1"/>
            </a:lvl2pPr>
            <a:lvl3pPr marL="3060040" indent="0">
              <a:buNone/>
              <a:defRPr sz="6024" b="1"/>
            </a:lvl3pPr>
            <a:lvl4pPr marL="4590059" indent="0">
              <a:buNone/>
              <a:defRPr sz="5354" b="1"/>
            </a:lvl4pPr>
            <a:lvl5pPr marL="6120079" indent="0">
              <a:buNone/>
              <a:defRPr sz="5354" b="1"/>
            </a:lvl5pPr>
            <a:lvl6pPr marL="7650099" indent="0">
              <a:buNone/>
              <a:defRPr sz="5354" b="1"/>
            </a:lvl6pPr>
            <a:lvl7pPr marL="9180119" indent="0">
              <a:buNone/>
              <a:defRPr sz="5354" b="1"/>
            </a:lvl7pPr>
            <a:lvl8pPr marL="10710139" indent="0">
              <a:buNone/>
              <a:defRPr sz="5354" b="1"/>
            </a:lvl8pPr>
            <a:lvl9pPr marL="12240158" indent="0">
              <a:buNone/>
              <a:defRPr sz="5354" b="1"/>
            </a:lvl9pPr>
          </a:lstStyle>
          <a:p>
            <a:pPr lvl="0"/>
            <a:r>
              <a:rPr lang="pt-PT" smtClean="0"/>
              <a:t>Clique para editar os estilos</a:t>
            </a:r>
          </a:p>
        </p:txBody>
      </p:sp>
      <p:sp>
        <p:nvSpPr>
          <p:cNvPr id="4" name="Content Placeholder 3"/>
          <p:cNvSpPr>
            <a:spLocks noGrp="1"/>
          </p:cNvSpPr>
          <p:nvPr>
            <p:ph sz="half" idx="2"/>
          </p:nvPr>
        </p:nvSpPr>
        <p:spPr>
          <a:xfrm>
            <a:off x="2107784" y="14465069"/>
            <a:ext cx="12945507" cy="21275937"/>
          </a:xfrm>
        </p:spPr>
        <p:txBody>
          <a:body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en-US" dirty="0"/>
          </a:p>
        </p:txBody>
      </p:sp>
      <p:sp>
        <p:nvSpPr>
          <p:cNvPr id="5" name="Text Placeholder 4"/>
          <p:cNvSpPr>
            <a:spLocks noGrp="1"/>
          </p:cNvSpPr>
          <p:nvPr>
            <p:ph type="body" sz="quarter" idx="3"/>
          </p:nvPr>
        </p:nvSpPr>
        <p:spPr>
          <a:xfrm>
            <a:off x="15491581" y="9707549"/>
            <a:ext cx="13009262" cy="4757520"/>
          </a:xfrm>
        </p:spPr>
        <p:txBody>
          <a:bodyPr anchor="b"/>
          <a:lstStyle>
            <a:lvl1pPr marL="0" indent="0">
              <a:buNone/>
              <a:defRPr sz="8032" b="1"/>
            </a:lvl1pPr>
            <a:lvl2pPr marL="1530020" indent="0">
              <a:buNone/>
              <a:defRPr sz="6693" b="1"/>
            </a:lvl2pPr>
            <a:lvl3pPr marL="3060040" indent="0">
              <a:buNone/>
              <a:defRPr sz="6024" b="1"/>
            </a:lvl3pPr>
            <a:lvl4pPr marL="4590059" indent="0">
              <a:buNone/>
              <a:defRPr sz="5354" b="1"/>
            </a:lvl4pPr>
            <a:lvl5pPr marL="6120079" indent="0">
              <a:buNone/>
              <a:defRPr sz="5354" b="1"/>
            </a:lvl5pPr>
            <a:lvl6pPr marL="7650099" indent="0">
              <a:buNone/>
              <a:defRPr sz="5354" b="1"/>
            </a:lvl6pPr>
            <a:lvl7pPr marL="9180119" indent="0">
              <a:buNone/>
              <a:defRPr sz="5354" b="1"/>
            </a:lvl7pPr>
            <a:lvl8pPr marL="10710139" indent="0">
              <a:buNone/>
              <a:defRPr sz="5354" b="1"/>
            </a:lvl8pPr>
            <a:lvl9pPr marL="12240158" indent="0">
              <a:buNone/>
              <a:defRPr sz="5354" b="1"/>
            </a:lvl9pPr>
          </a:lstStyle>
          <a:p>
            <a:pPr lvl="0"/>
            <a:r>
              <a:rPr lang="pt-PT" smtClean="0"/>
              <a:t>Clique para editar os estilos</a:t>
            </a:r>
          </a:p>
        </p:txBody>
      </p:sp>
      <p:sp>
        <p:nvSpPr>
          <p:cNvPr id="6" name="Content Placeholder 5"/>
          <p:cNvSpPr>
            <a:spLocks noGrp="1"/>
          </p:cNvSpPr>
          <p:nvPr>
            <p:ph sz="quarter" idx="4"/>
          </p:nvPr>
        </p:nvSpPr>
        <p:spPr>
          <a:xfrm>
            <a:off x="15491581" y="14465069"/>
            <a:ext cx="13009262" cy="21275937"/>
          </a:xfrm>
        </p:spPr>
        <p:txBody>
          <a:body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en-US" dirty="0"/>
          </a:p>
        </p:txBody>
      </p:sp>
      <p:sp>
        <p:nvSpPr>
          <p:cNvPr id="7" name="Date Placeholder 6"/>
          <p:cNvSpPr>
            <a:spLocks noGrp="1"/>
          </p:cNvSpPr>
          <p:nvPr>
            <p:ph type="dt" sz="half" idx="10"/>
          </p:nvPr>
        </p:nvSpPr>
        <p:spPr/>
        <p:txBody>
          <a:bodyPr/>
          <a:lstStyle/>
          <a:p>
            <a:fld id="{4D0D69CA-5E1E-49E1-81CF-D6799A13830E}" type="datetimeFigureOut">
              <a:rPr lang="pt-PT" smtClean="0"/>
              <a:t>02/12/2019</a:t>
            </a:fld>
            <a:endParaRPr lang="pt-PT"/>
          </a:p>
        </p:txBody>
      </p:sp>
      <p:sp>
        <p:nvSpPr>
          <p:cNvPr id="8" name="Footer Placeholder 7"/>
          <p:cNvSpPr>
            <a:spLocks noGrp="1"/>
          </p:cNvSpPr>
          <p:nvPr>
            <p:ph type="ftr" sz="quarter" idx="11"/>
          </p:nvPr>
        </p:nvSpPr>
        <p:spPr/>
        <p:txBody>
          <a:bodyPr/>
          <a:lstStyle/>
          <a:p>
            <a:endParaRPr lang="pt-PT"/>
          </a:p>
        </p:txBody>
      </p:sp>
      <p:sp>
        <p:nvSpPr>
          <p:cNvPr id="9" name="Slide Number Placeholder 8"/>
          <p:cNvSpPr>
            <a:spLocks noGrp="1"/>
          </p:cNvSpPr>
          <p:nvPr>
            <p:ph type="sldNum" sz="quarter" idx="12"/>
          </p:nvPr>
        </p:nvSpPr>
        <p:spPr/>
        <p:txBody>
          <a:bodyPr/>
          <a:lstStyle/>
          <a:p>
            <a:fld id="{412D0254-7669-47FA-8040-BF946EA13DEC}" type="slidenum">
              <a:rPr lang="pt-PT" smtClean="0"/>
              <a:t>‹nº›</a:t>
            </a:fld>
            <a:endParaRPr lang="pt-PT"/>
          </a:p>
        </p:txBody>
      </p:sp>
    </p:spTree>
    <p:extLst>
      <p:ext uri="{BB962C8B-B14F-4D97-AF65-F5344CB8AC3E}">
        <p14:creationId xmlns:p14="http://schemas.microsoft.com/office/powerpoint/2010/main" val="7291330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smtClean="0"/>
              <a:t>Clique para editar o estilo</a:t>
            </a:r>
            <a:endParaRPr lang="en-US" dirty="0"/>
          </a:p>
        </p:txBody>
      </p:sp>
      <p:sp>
        <p:nvSpPr>
          <p:cNvPr id="3" name="Date Placeholder 2"/>
          <p:cNvSpPr>
            <a:spLocks noGrp="1"/>
          </p:cNvSpPr>
          <p:nvPr>
            <p:ph type="dt" sz="half" idx="10"/>
          </p:nvPr>
        </p:nvSpPr>
        <p:spPr/>
        <p:txBody>
          <a:bodyPr/>
          <a:lstStyle/>
          <a:p>
            <a:fld id="{4D0D69CA-5E1E-49E1-81CF-D6799A13830E}" type="datetimeFigureOut">
              <a:rPr lang="pt-PT" smtClean="0"/>
              <a:t>02/12/2019</a:t>
            </a:fld>
            <a:endParaRPr lang="pt-PT"/>
          </a:p>
        </p:txBody>
      </p:sp>
      <p:sp>
        <p:nvSpPr>
          <p:cNvPr id="4" name="Footer Placeholder 3"/>
          <p:cNvSpPr>
            <a:spLocks noGrp="1"/>
          </p:cNvSpPr>
          <p:nvPr>
            <p:ph type="ftr" sz="quarter" idx="11"/>
          </p:nvPr>
        </p:nvSpPr>
        <p:spPr/>
        <p:txBody>
          <a:bodyPr/>
          <a:lstStyle/>
          <a:p>
            <a:endParaRPr lang="pt-PT"/>
          </a:p>
        </p:txBody>
      </p:sp>
      <p:sp>
        <p:nvSpPr>
          <p:cNvPr id="5" name="Slide Number Placeholder 4"/>
          <p:cNvSpPr>
            <a:spLocks noGrp="1"/>
          </p:cNvSpPr>
          <p:nvPr>
            <p:ph type="sldNum" sz="quarter" idx="12"/>
          </p:nvPr>
        </p:nvSpPr>
        <p:spPr/>
        <p:txBody>
          <a:bodyPr/>
          <a:lstStyle/>
          <a:p>
            <a:fld id="{412D0254-7669-47FA-8040-BF946EA13DEC}" type="slidenum">
              <a:rPr lang="pt-PT" smtClean="0"/>
              <a:t>‹nº›</a:t>
            </a:fld>
            <a:endParaRPr lang="pt-PT"/>
          </a:p>
        </p:txBody>
      </p:sp>
    </p:spTree>
    <p:extLst>
      <p:ext uri="{BB962C8B-B14F-4D97-AF65-F5344CB8AC3E}">
        <p14:creationId xmlns:p14="http://schemas.microsoft.com/office/powerpoint/2010/main" val="27598427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D0D69CA-5E1E-49E1-81CF-D6799A13830E}" type="datetimeFigureOut">
              <a:rPr lang="pt-PT" smtClean="0"/>
              <a:t>02/12/2019</a:t>
            </a:fld>
            <a:endParaRPr lang="pt-PT"/>
          </a:p>
        </p:txBody>
      </p:sp>
      <p:sp>
        <p:nvSpPr>
          <p:cNvPr id="3" name="Footer Placeholder 2"/>
          <p:cNvSpPr>
            <a:spLocks noGrp="1"/>
          </p:cNvSpPr>
          <p:nvPr>
            <p:ph type="ftr" sz="quarter" idx="11"/>
          </p:nvPr>
        </p:nvSpPr>
        <p:spPr/>
        <p:txBody>
          <a:bodyPr/>
          <a:lstStyle/>
          <a:p>
            <a:endParaRPr lang="pt-PT"/>
          </a:p>
        </p:txBody>
      </p:sp>
      <p:sp>
        <p:nvSpPr>
          <p:cNvPr id="4" name="Slide Number Placeholder 3"/>
          <p:cNvSpPr>
            <a:spLocks noGrp="1"/>
          </p:cNvSpPr>
          <p:nvPr>
            <p:ph type="sldNum" sz="quarter" idx="12"/>
          </p:nvPr>
        </p:nvSpPr>
        <p:spPr/>
        <p:txBody>
          <a:bodyPr/>
          <a:lstStyle/>
          <a:p>
            <a:fld id="{412D0254-7669-47FA-8040-BF946EA13DEC}" type="slidenum">
              <a:rPr lang="pt-PT" smtClean="0"/>
              <a:t>‹nº›</a:t>
            </a:fld>
            <a:endParaRPr lang="pt-PT"/>
          </a:p>
        </p:txBody>
      </p:sp>
    </p:spTree>
    <p:extLst>
      <p:ext uri="{BB962C8B-B14F-4D97-AF65-F5344CB8AC3E}">
        <p14:creationId xmlns:p14="http://schemas.microsoft.com/office/powerpoint/2010/main" val="18854384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údo com Legenda">
    <p:spTree>
      <p:nvGrpSpPr>
        <p:cNvPr id="1" name=""/>
        <p:cNvGrpSpPr/>
        <p:nvPr/>
      </p:nvGrpSpPr>
      <p:grpSpPr>
        <a:xfrm>
          <a:off x="0" y="0"/>
          <a:ext cx="0" cy="0"/>
          <a:chOff x="0" y="0"/>
          <a:chExt cx="0" cy="0"/>
        </a:xfrm>
      </p:grpSpPr>
      <p:sp>
        <p:nvSpPr>
          <p:cNvPr id="2" name="Title 1"/>
          <p:cNvSpPr>
            <a:spLocks noGrp="1"/>
          </p:cNvSpPr>
          <p:nvPr>
            <p:ph type="title"/>
          </p:nvPr>
        </p:nvSpPr>
        <p:spPr>
          <a:xfrm>
            <a:off x="2107780" y="2640012"/>
            <a:ext cx="9869506" cy="9240044"/>
          </a:xfrm>
        </p:spPr>
        <p:txBody>
          <a:bodyPr anchor="b"/>
          <a:lstStyle>
            <a:lvl1pPr>
              <a:defRPr sz="10709"/>
            </a:lvl1pPr>
          </a:lstStyle>
          <a:p>
            <a:r>
              <a:rPr lang="pt-PT" smtClean="0"/>
              <a:t>Clique para editar o estilo</a:t>
            </a:r>
            <a:endParaRPr lang="en-US" dirty="0"/>
          </a:p>
        </p:txBody>
      </p:sp>
      <p:sp>
        <p:nvSpPr>
          <p:cNvPr id="3" name="Content Placeholder 2"/>
          <p:cNvSpPr>
            <a:spLocks noGrp="1"/>
          </p:cNvSpPr>
          <p:nvPr>
            <p:ph idx="1"/>
          </p:nvPr>
        </p:nvSpPr>
        <p:spPr>
          <a:xfrm>
            <a:off x="13009262" y="5701703"/>
            <a:ext cx="15491579" cy="28141800"/>
          </a:xfrm>
        </p:spPr>
        <p:txBody>
          <a:bodyPr/>
          <a:lstStyle>
            <a:lvl1pPr>
              <a:defRPr sz="10709"/>
            </a:lvl1pPr>
            <a:lvl2pPr>
              <a:defRPr sz="9370"/>
            </a:lvl2pPr>
            <a:lvl3pPr>
              <a:defRPr sz="8032"/>
            </a:lvl3pPr>
            <a:lvl4pPr>
              <a:defRPr sz="6693"/>
            </a:lvl4pPr>
            <a:lvl5pPr>
              <a:defRPr sz="6693"/>
            </a:lvl5pPr>
            <a:lvl6pPr>
              <a:defRPr sz="6693"/>
            </a:lvl6pPr>
            <a:lvl7pPr>
              <a:defRPr sz="6693"/>
            </a:lvl7pPr>
            <a:lvl8pPr>
              <a:defRPr sz="6693"/>
            </a:lvl8pPr>
            <a:lvl9pPr>
              <a:defRPr sz="6693"/>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en-US" dirty="0"/>
          </a:p>
        </p:txBody>
      </p:sp>
      <p:sp>
        <p:nvSpPr>
          <p:cNvPr id="4" name="Text Placeholder 3"/>
          <p:cNvSpPr>
            <a:spLocks noGrp="1"/>
          </p:cNvSpPr>
          <p:nvPr>
            <p:ph type="body" sz="half" idx="2"/>
          </p:nvPr>
        </p:nvSpPr>
        <p:spPr>
          <a:xfrm>
            <a:off x="2107780" y="11880056"/>
            <a:ext cx="9869506" cy="22009274"/>
          </a:xfrm>
        </p:spPr>
        <p:txBody>
          <a:bodyPr/>
          <a:lstStyle>
            <a:lvl1pPr marL="0" indent="0">
              <a:buNone/>
              <a:defRPr sz="5354"/>
            </a:lvl1pPr>
            <a:lvl2pPr marL="1530020" indent="0">
              <a:buNone/>
              <a:defRPr sz="4685"/>
            </a:lvl2pPr>
            <a:lvl3pPr marL="3060040" indent="0">
              <a:buNone/>
              <a:defRPr sz="4016"/>
            </a:lvl3pPr>
            <a:lvl4pPr marL="4590059" indent="0">
              <a:buNone/>
              <a:defRPr sz="3347"/>
            </a:lvl4pPr>
            <a:lvl5pPr marL="6120079" indent="0">
              <a:buNone/>
              <a:defRPr sz="3347"/>
            </a:lvl5pPr>
            <a:lvl6pPr marL="7650099" indent="0">
              <a:buNone/>
              <a:defRPr sz="3347"/>
            </a:lvl6pPr>
            <a:lvl7pPr marL="9180119" indent="0">
              <a:buNone/>
              <a:defRPr sz="3347"/>
            </a:lvl7pPr>
            <a:lvl8pPr marL="10710139" indent="0">
              <a:buNone/>
              <a:defRPr sz="3347"/>
            </a:lvl8pPr>
            <a:lvl9pPr marL="12240158" indent="0">
              <a:buNone/>
              <a:defRPr sz="3347"/>
            </a:lvl9pPr>
          </a:lstStyle>
          <a:p>
            <a:pPr lvl="0"/>
            <a:r>
              <a:rPr lang="pt-PT" smtClean="0"/>
              <a:t>Clique para editar os estilos</a:t>
            </a:r>
          </a:p>
        </p:txBody>
      </p:sp>
      <p:sp>
        <p:nvSpPr>
          <p:cNvPr id="5" name="Date Placeholder 4"/>
          <p:cNvSpPr>
            <a:spLocks noGrp="1"/>
          </p:cNvSpPr>
          <p:nvPr>
            <p:ph type="dt" sz="half" idx="10"/>
          </p:nvPr>
        </p:nvSpPr>
        <p:spPr/>
        <p:txBody>
          <a:bodyPr/>
          <a:lstStyle/>
          <a:p>
            <a:fld id="{4D0D69CA-5E1E-49E1-81CF-D6799A13830E}" type="datetimeFigureOut">
              <a:rPr lang="pt-PT" smtClean="0"/>
              <a:t>02/12/2019</a:t>
            </a:fld>
            <a:endParaRPr lang="pt-PT"/>
          </a:p>
        </p:txBody>
      </p:sp>
      <p:sp>
        <p:nvSpPr>
          <p:cNvPr id="6" name="Footer Placeholder 5"/>
          <p:cNvSpPr>
            <a:spLocks noGrp="1"/>
          </p:cNvSpPr>
          <p:nvPr>
            <p:ph type="ftr" sz="quarter" idx="11"/>
          </p:nvPr>
        </p:nvSpPr>
        <p:spPr/>
        <p:txBody>
          <a:bodyPr/>
          <a:lstStyle/>
          <a:p>
            <a:endParaRPr lang="pt-PT"/>
          </a:p>
        </p:txBody>
      </p:sp>
      <p:sp>
        <p:nvSpPr>
          <p:cNvPr id="7" name="Slide Number Placeholder 6"/>
          <p:cNvSpPr>
            <a:spLocks noGrp="1"/>
          </p:cNvSpPr>
          <p:nvPr>
            <p:ph type="sldNum" sz="quarter" idx="12"/>
          </p:nvPr>
        </p:nvSpPr>
        <p:spPr/>
        <p:txBody>
          <a:bodyPr/>
          <a:lstStyle/>
          <a:p>
            <a:fld id="{412D0254-7669-47FA-8040-BF946EA13DEC}" type="slidenum">
              <a:rPr lang="pt-PT" smtClean="0"/>
              <a:t>‹nº›</a:t>
            </a:fld>
            <a:endParaRPr lang="pt-PT"/>
          </a:p>
        </p:txBody>
      </p:sp>
    </p:spTree>
    <p:extLst>
      <p:ext uri="{BB962C8B-B14F-4D97-AF65-F5344CB8AC3E}">
        <p14:creationId xmlns:p14="http://schemas.microsoft.com/office/powerpoint/2010/main" val="16821847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m com Legenda">
    <p:spTree>
      <p:nvGrpSpPr>
        <p:cNvPr id="1" name=""/>
        <p:cNvGrpSpPr/>
        <p:nvPr/>
      </p:nvGrpSpPr>
      <p:grpSpPr>
        <a:xfrm>
          <a:off x="0" y="0"/>
          <a:ext cx="0" cy="0"/>
          <a:chOff x="0" y="0"/>
          <a:chExt cx="0" cy="0"/>
        </a:xfrm>
      </p:grpSpPr>
      <p:sp>
        <p:nvSpPr>
          <p:cNvPr id="2" name="Title 1"/>
          <p:cNvSpPr>
            <a:spLocks noGrp="1"/>
          </p:cNvSpPr>
          <p:nvPr>
            <p:ph type="title"/>
          </p:nvPr>
        </p:nvSpPr>
        <p:spPr>
          <a:xfrm>
            <a:off x="2107780" y="2640012"/>
            <a:ext cx="9869506" cy="9240044"/>
          </a:xfrm>
        </p:spPr>
        <p:txBody>
          <a:bodyPr anchor="b"/>
          <a:lstStyle>
            <a:lvl1pPr>
              <a:defRPr sz="10709"/>
            </a:lvl1pPr>
          </a:lstStyle>
          <a:p>
            <a:r>
              <a:rPr lang="pt-PT" smtClean="0"/>
              <a:t>Clique para editar o estilo</a:t>
            </a:r>
            <a:endParaRPr lang="en-US" dirty="0"/>
          </a:p>
        </p:txBody>
      </p:sp>
      <p:sp>
        <p:nvSpPr>
          <p:cNvPr id="3" name="Picture Placeholder 2"/>
          <p:cNvSpPr>
            <a:spLocks noGrp="1" noChangeAspect="1"/>
          </p:cNvSpPr>
          <p:nvPr>
            <p:ph type="pic" idx="1"/>
          </p:nvPr>
        </p:nvSpPr>
        <p:spPr>
          <a:xfrm>
            <a:off x="13009262" y="5701703"/>
            <a:ext cx="15491579" cy="28141800"/>
          </a:xfrm>
        </p:spPr>
        <p:txBody>
          <a:bodyPr anchor="t"/>
          <a:lstStyle>
            <a:lvl1pPr marL="0" indent="0">
              <a:buNone/>
              <a:defRPr sz="10709"/>
            </a:lvl1pPr>
            <a:lvl2pPr marL="1530020" indent="0">
              <a:buNone/>
              <a:defRPr sz="9370"/>
            </a:lvl2pPr>
            <a:lvl3pPr marL="3060040" indent="0">
              <a:buNone/>
              <a:defRPr sz="8032"/>
            </a:lvl3pPr>
            <a:lvl4pPr marL="4590059" indent="0">
              <a:buNone/>
              <a:defRPr sz="6693"/>
            </a:lvl4pPr>
            <a:lvl5pPr marL="6120079" indent="0">
              <a:buNone/>
              <a:defRPr sz="6693"/>
            </a:lvl5pPr>
            <a:lvl6pPr marL="7650099" indent="0">
              <a:buNone/>
              <a:defRPr sz="6693"/>
            </a:lvl6pPr>
            <a:lvl7pPr marL="9180119" indent="0">
              <a:buNone/>
              <a:defRPr sz="6693"/>
            </a:lvl7pPr>
            <a:lvl8pPr marL="10710139" indent="0">
              <a:buNone/>
              <a:defRPr sz="6693"/>
            </a:lvl8pPr>
            <a:lvl9pPr marL="12240158" indent="0">
              <a:buNone/>
              <a:defRPr sz="6693"/>
            </a:lvl9pPr>
          </a:lstStyle>
          <a:p>
            <a:r>
              <a:rPr lang="pt-PT" smtClean="0"/>
              <a:t>Clique no ícone para adicionar uma imagem</a:t>
            </a:r>
            <a:endParaRPr lang="en-US" dirty="0"/>
          </a:p>
        </p:txBody>
      </p:sp>
      <p:sp>
        <p:nvSpPr>
          <p:cNvPr id="4" name="Text Placeholder 3"/>
          <p:cNvSpPr>
            <a:spLocks noGrp="1"/>
          </p:cNvSpPr>
          <p:nvPr>
            <p:ph type="body" sz="half" idx="2"/>
          </p:nvPr>
        </p:nvSpPr>
        <p:spPr>
          <a:xfrm>
            <a:off x="2107780" y="11880056"/>
            <a:ext cx="9869506" cy="22009274"/>
          </a:xfrm>
        </p:spPr>
        <p:txBody>
          <a:bodyPr/>
          <a:lstStyle>
            <a:lvl1pPr marL="0" indent="0">
              <a:buNone/>
              <a:defRPr sz="5354"/>
            </a:lvl1pPr>
            <a:lvl2pPr marL="1530020" indent="0">
              <a:buNone/>
              <a:defRPr sz="4685"/>
            </a:lvl2pPr>
            <a:lvl3pPr marL="3060040" indent="0">
              <a:buNone/>
              <a:defRPr sz="4016"/>
            </a:lvl3pPr>
            <a:lvl4pPr marL="4590059" indent="0">
              <a:buNone/>
              <a:defRPr sz="3347"/>
            </a:lvl4pPr>
            <a:lvl5pPr marL="6120079" indent="0">
              <a:buNone/>
              <a:defRPr sz="3347"/>
            </a:lvl5pPr>
            <a:lvl6pPr marL="7650099" indent="0">
              <a:buNone/>
              <a:defRPr sz="3347"/>
            </a:lvl6pPr>
            <a:lvl7pPr marL="9180119" indent="0">
              <a:buNone/>
              <a:defRPr sz="3347"/>
            </a:lvl7pPr>
            <a:lvl8pPr marL="10710139" indent="0">
              <a:buNone/>
              <a:defRPr sz="3347"/>
            </a:lvl8pPr>
            <a:lvl9pPr marL="12240158" indent="0">
              <a:buNone/>
              <a:defRPr sz="3347"/>
            </a:lvl9pPr>
          </a:lstStyle>
          <a:p>
            <a:pPr lvl="0"/>
            <a:r>
              <a:rPr lang="pt-PT" smtClean="0"/>
              <a:t>Clique para editar os estilos</a:t>
            </a:r>
          </a:p>
        </p:txBody>
      </p:sp>
      <p:sp>
        <p:nvSpPr>
          <p:cNvPr id="5" name="Date Placeholder 4"/>
          <p:cNvSpPr>
            <a:spLocks noGrp="1"/>
          </p:cNvSpPr>
          <p:nvPr>
            <p:ph type="dt" sz="half" idx="10"/>
          </p:nvPr>
        </p:nvSpPr>
        <p:spPr/>
        <p:txBody>
          <a:bodyPr/>
          <a:lstStyle/>
          <a:p>
            <a:fld id="{4D0D69CA-5E1E-49E1-81CF-D6799A13830E}" type="datetimeFigureOut">
              <a:rPr lang="pt-PT" smtClean="0"/>
              <a:t>02/12/2019</a:t>
            </a:fld>
            <a:endParaRPr lang="pt-PT"/>
          </a:p>
        </p:txBody>
      </p:sp>
      <p:sp>
        <p:nvSpPr>
          <p:cNvPr id="6" name="Footer Placeholder 5"/>
          <p:cNvSpPr>
            <a:spLocks noGrp="1"/>
          </p:cNvSpPr>
          <p:nvPr>
            <p:ph type="ftr" sz="quarter" idx="11"/>
          </p:nvPr>
        </p:nvSpPr>
        <p:spPr/>
        <p:txBody>
          <a:bodyPr/>
          <a:lstStyle/>
          <a:p>
            <a:endParaRPr lang="pt-PT"/>
          </a:p>
        </p:txBody>
      </p:sp>
      <p:sp>
        <p:nvSpPr>
          <p:cNvPr id="7" name="Slide Number Placeholder 6"/>
          <p:cNvSpPr>
            <a:spLocks noGrp="1"/>
          </p:cNvSpPr>
          <p:nvPr>
            <p:ph type="sldNum" sz="quarter" idx="12"/>
          </p:nvPr>
        </p:nvSpPr>
        <p:spPr/>
        <p:txBody>
          <a:bodyPr/>
          <a:lstStyle/>
          <a:p>
            <a:fld id="{412D0254-7669-47FA-8040-BF946EA13DEC}" type="slidenum">
              <a:rPr lang="pt-PT" smtClean="0"/>
              <a:t>‹nº›</a:t>
            </a:fld>
            <a:endParaRPr lang="pt-PT"/>
          </a:p>
        </p:txBody>
      </p:sp>
    </p:spTree>
    <p:extLst>
      <p:ext uri="{BB962C8B-B14F-4D97-AF65-F5344CB8AC3E}">
        <p14:creationId xmlns:p14="http://schemas.microsoft.com/office/powerpoint/2010/main" val="31396411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103795" y="2108352"/>
            <a:ext cx="26393061" cy="7654206"/>
          </a:xfrm>
          <a:prstGeom prst="rect">
            <a:avLst/>
          </a:prstGeom>
        </p:spPr>
        <p:txBody>
          <a:bodyPr vert="horz" lIns="91440" tIns="45720" rIns="91440" bIns="45720" rtlCol="0" anchor="ctr">
            <a:normAutofit/>
          </a:bodyPr>
          <a:lstStyle/>
          <a:p>
            <a:r>
              <a:rPr lang="pt-PT" smtClean="0"/>
              <a:t>Clique para editar o estilo</a:t>
            </a:r>
            <a:endParaRPr lang="en-US" dirty="0"/>
          </a:p>
        </p:txBody>
      </p:sp>
      <p:sp>
        <p:nvSpPr>
          <p:cNvPr id="3" name="Text Placeholder 2"/>
          <p:cNvSpPr>
            <a:spLocks noGrp="1"/>
          </p:cNvSpPr>
          <p:nvPr>
            <p:ph type="body" idx="1"/>
          </p:nvPr>
        </p:nvSpPr>
        <p:spPr>
          <a:xfrm>
            <a:off x="2103795" y="10541716"/>
            <a:ext cx="26393061" cy="25125956"/>
          </a:xfrm>
          <a:prstGeom prst="rect">
            <a:avLst/>
          </a:prstGeom>
        </p:spPr>
        <p:txBody>
          <a:bodyPr vert="horz" lIns="91440" tIns="45720" rIns="91440" bIns="45720" rtlCol="0">
            <a:normAutofit/>
          </a:body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en-US" dirty="0"/>
          </a:p>
        </p:txBody>
      </p:sp>
      <p:sp>
        <p:nvSpPr>
          <p:cNvPr id="4" name="Date Placeholder 3"/>
          <p:cNvSpPr>
            <a:spLocks noGrp="1"/>
          </p:cNvSpPr>
          <p:nvPr>
            <p:ph type="dt" sz="half" idx="2"/>
          </p:nvPr>
        </p:nvSpPr>
        <p:spPr>
          <a:xfrm>
            <a:off x="2103795" y="36703516"/>
            <a:ext cx="6885146" cy="2108343"/>
          </a:xfrm>
          <a:prstGeom prst="rect">
            <a:avLst/>
          </a:prstGeom>
        </p:spPr>
        <p:txBody>
          <a:bodyPr vert="horz" lIns="91440" tIns="45720" rIns="91440" bIns="45720" rtlCol="0" anchor="ctr"/>
          <a:lstStyle>
            <a:lvl1pPr algn="l">
              <a:defRPr sz="4016">
                <a:solidFill>
                  <a:schemeClr val="tx1">
                    <a:tint val="75000"/>
                  </a:schemeClr>
                </a:solidFill>
              </a:defRPr>
            </a:lvl1pPr>
          </a:lstStyle>
          <a:p>
            <a:fld id="{4D0D69CA-5E1E-49E1-81CF-D6799A13830E}" type="datetimeFigureOut">
              <a:rPr lang="pt-PT" smtClean="0"/>
              <a:t>02/12/2019</a:t>
            </a:fld>
            <a:endParaRPr lang="pt-PT"/>
          </a:p>
        </p:txBody>
      </p:sp>
      <p:sp>
        <p:nvSpPr>
          <p:cNvPr id="5" name="Footer Placeholder 4"/>
          <p:cNvSpPr>
            <a:spLocks noGrp="1"/>
          </p:cNvSpPr>
          <p:nvPr>
            <p:ph type="ftr" sz="quarter" idx="3"/>
          </p:nvPr>
        </p:nvSpPr>
        <p:spPr>
          <a:xfrm>
            <a:off x="10136466" y="36703516"/>
            <a:ext cx="10327719" cy="2108343"/>
          </a:xfrm>
          <a:prstGeom prst="rect">
            <a:avLst/>
          </a:prstGeom>
        </p:spPr>
        <p:txBody>
          <a:bodyPr vert="horz" lIns="91440" tIns="45720" rIns="91440" bIns="45720" rtlCol="0" anchor="ctr"/>
          <a:lstStyle>
            <a:lvl1pPr algn="ctr">
              <a:defRPr sz="4016">
                <a:solidFill>
                  <a:schemeClr val="tx1">
                    <a:tint val="75000"/>
                  </a:schemeClr>
                </a:solidFill>
              </a:defRPr>
            </a:lvl1pPr>
          </a:lstStyle>
          <a:p>
            <a:endParaRPr lang="pt-PT"/>
          </a:p>
        </p:txBody>
      </p:sp>
      <p:sp>
        <p:nvSpPr>
          <p:cNvPr id="6" name="Slide Number Placeholder 5"/>
          <p:cNvSpPr>
            <a:spLocks noGrp="1"/>
          </p:cNvSpPr>
          <p:nvPr>
            <p:ph type="sldNum" sz="quarter" idx="4"/>
          </p:nvPr>
        </p:nvSpPr>
        <p:spPr>
          <a:xfrm>
            <a:off x="21611709" y="36703516"/>
            <a:ext cx="6885146" cy="2108343"/>
          </a:xfrm>
          <a:prstGeom prst="rect">
            <a:avLst/>
          </a:prstGeom>
        </p:spPr>
        <p:txBody>
          <a:bodyPr vert="horz" lIns="91440" tIns="45720" rIns="91440" bIns="45720" rtlCol="0" anchor="ctr"/>
          <a:lstStyle>
            <a:lvl1pPr algn="r">
              <a:defRPr sz="4016">
                <a:solidFill>
                  <a:schemeClr val="tx1">
                    <a:tint val="75000"/>
                  </a:schemeClr>
                </a:solidFill>
              </a:defRPr>
            </a:lvl1pPr>
          </a:lstStyle>
          <a:p>
            <a:fld id="{412D0254-7669-47FA-8040-BF946EA13DEC}" type="slidenum">
              <a:rPr lang="pt-PT" smtClean="0"/>
              <a:t>‹nº›</a:t>
            </a:fld>
            <a:endParaRPr lang="pt-PT"/>
          </a:p>
        </p:txBody>
      </p:sp>
    </p:spTree>
    <p:extLst>
      <p:ext uri="{BB962C8B-B14F-4D97-AF65-F5344CB8AC3E}">
        <p14:creationId xmlns:p14="http://schemas.microsoft.com/office/powerpoint/2010/main" val="3205936056"/>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defTabSz="3060040" rtl="0" eaLnBrk="1" latinLnBrk="0" hangingPunct="1">
        <a:lnSpc>
          <a:spcPct val="90000"/>
        </a:lnSpc>
        <a:spcBef>
          <a:spcPct val="0"/>
        </a:spcBef>
        <a:buNone/>
        <a:defRPr sz="14725" kern="1200">
          <a:solidFill>
            <a:schemeClr val="tx1"/>
          </a:solidFill>
          <a:latin typeface="+mj-lt"/>
          <a:ea typeface="+mj-ea"/>
          <a:cs typeface="+mj-cs"/>
        </a:defRPr>
      </a:lvl1pPr>
    </p:titleStyle>
    <p:bodyStyle>
      <a:lvl1pPr marL="765010" indent="-765010" algn="l" defTabSz="3060040" rtl="0" eaLnBrk="1" latinLnBrk="0" hangingPunct="1">
        <a:lnSpc>
          <a:spcPct val="90000"/>
        </a:lnSpc>
        <a:spcBef>
          <a:spcPts val="3347"/>
        </a:spcBef>
        <a:buFont typeface="Arial" panose="020B0604020202020204" pitchFamily="34" charset="0"/>
        <a:buChar char="•"/>
        <a:defRPr sz="9370" kern="1200">
          <a:solidFill>
            <a:schemeClr val="tx1"/>
          </a:solidFill>
          <a:latin typeface="+mn-lt"/>
          <a:ea typeface="+mn-ea"/>
          <a:cs typeface="+mn-cs"/>
        </a:defRPr>
      </a:lvl1pPr>
      <a:lvl2pPr marL="2295030" indent="-765010" algn="l" defTabSz="3060040" rtl="0" eaLnBrk="1" latinLnBrk="0" hangingPunct="1">
        <a:lnSpc>
          <a:spcPct val="90000"/>
        </a:lnSpc>
        <a:spcBef>
          <a:spcPts val="1673"/>
        </a:spcBef>
        <a:buFont typeface="Arial" panose="020B0604020202020204" pitchFamily="34" charset="0"/>
        <a:buChar char="•"/>
        <a:defRPr sz="8032" kern="1200">
          <a:solidFill>
            <a:schemeClr val="tx1"/>
          </a:solidFill>
          <a:latin typeface="+mn-lt"/>
          <a:ea typeface="+mn-ea"/>
          <a:cs typeface="+mn-cs"/>
        </a:defRPr>
      </a:lvl2pPr>
      <a:lvl3pPr marL="3825050" indent="-765010" algn="l" defTabSz="3060040" rtl="0" eaLnBrk="1" latinLnBrk="0" hangingPunct="1">
        <a:lnSpc>
          <a:spcPct val="90000"/>
        </a:lnSpc>
        <a:spcBef>
          <a:spcPts val="1673"/>
        </a:spcBef>
        <a:buFont typeface="Arial" panose="020B0604020202020204" pitchFamily="34" charset="0"/>
        <a:buChar char="•"/>
        <a:defRPr sz="6693" kern="1200">
          <a:solidFill>
            <a:schemeClr val="tx1"/>
          </a:solidFill>
          <a:latin typeface="+mn-lt"/>
          <a:ea typeface="+mn-ea"/>
          <a:cs typeface="+mn-cs"/>
        </a:defRPr>
      </a:lvl3pPr>
      <a:lvl4pPr marL="5355069" indent="-765010" algn="l" defTabSz="3060040" rtl="0" eaLnBrk="1" latinLnBrk="0" hangingPunct="1">
        <a:lnSpc>
          <a:spcPct val="90000"/>
        </a:lnSpc>
        <a:spcBef>
          <a:spcPts val="1673"/>
        </a:spcBef>
        <a:buFont typeface="Arial" panose="020B0604020202020204" pitchFamily="34" charset="0"/>
        <a:buChar char="•"/>
        <a:defRPr sz="6024" kern="1200">
          <a:solidFill>
            <a:schemeClr val="tx1"/>
          </a:solidFill>
          <a:latin typeface="+mn-lt"/>
          <a:ea typeface="+mn-ea"/>
          <a:cs typeface="+mn-cs"/>
        </a:defRPr>
      </a:lvl4pPr>
      <a:lvl5pPr marL="6885089" indent="-765010" algn="l" defTabSz="3060040" rtl="0" eaLnBrk="1" latinLnBrk="0" hangingPunct="1">
        <a:lnSpc>
          <a:spcPct val="90000"/>
        </a:lnSpc>
        <a:spcBef>
          <a:spcPts val="1673"/>
        </a:spcBef>
        <a:buFont typeface="Arial" panose="020B0604020202020204" pitchFamily="34" charset="0"/>
        <a:buChar char="•"/>
        <a:defRPr sz="6024" kern="1200">
          <a:solidFill>
            <a:schemeClr val="tx1"/>
          </a:solidFill>
          <a:latin typeface="+mn-lt"/>
          <a:ea typeface="+mn-ea"/>
          <a:cs typeface="+mn-cs"/>
        </a:defRPr>
      </a:lvl5pPr>
      <a:lvl6pPr marL="8415109" indent="-765010" algn="l" defTabSz="3060040" rtl="0" eaLnBrk="1" latinLnBrk="0" hangingPunct="1">
        <a:lnSpc>
          <a:spcPct val="90000"/>
        </a:lnSpc>
        <a:spcBef>
          <a:spcPts val="1673"/>
        </a:spcBef>
        <a:buFont typeface="Arial" panose="020B0604020202020204" pitchFamily="34" charset="0"/>
        <a:buChar char="•"/>
        <a:defRPr sz="6024" kern="1200">
          <a:solidFill>
            <a:schemeClr val="tx1"/>
          </a:solidFill>
          <a:latin typeface="+mn-lt"/>
          <a:ea typeface="+mn-ea"/>
          <a:cs typeface="+mn-cs"/>
        </a:defRPr>
      </a:lvl6pPr>
      <a:lvl7pPr marL="9945129" indent="-765010" algn="l" defTabSz="3060040" rtl="0" eaLnBrk="1" latinLnBrk="0" hangingPunct="1">
        <a:lnSpc>
          <a:spcPct val="90000"/>
        </a:lnSpc>
        <a:spcBef>
          <a:spcPts val="1673"/>
        </a:spcBef>
        <a:buFont typeface="Arial" panose="020B0604020202020204" pitchFamily="34" charset="0"/>
        <a:buChar char="•"/>
        <a:defRPr sz="6024" kern="1200">
          <a:solidFill>
            <a:schemeClr val="tx1"/>
          </a:solidFill>
          <a:latin typeface="+mn-lt"/>
          <a:ea typeface="+mn-ea"/>
          <a:cs typeface="+mn-cs"/>
        </a:defRPr>
      </a:lvl7pPr>
      <a:lvl8pPr marL="11475149" indent="-765010" algn="l" defTabSz="3060040" rtl="0" eaLnBrk="1" latinLnBrk="0" hangingPunct="1">
        <a:lnSpc>
          <a:spcPct val="90000"/>
        </a:lnSpc>
        <a:spcBef>
          <a:spcPts val="1673"/>
        </a:spcBef>
        <a:buFont typeface="Arial" panose="020B0604020202020204" pitchFamily="34" charset="0"/>
        <a:buChar char="•"/>
        <a:defRPr sz="6024" kern="1200">
          <a:solidFill>
            <a:schemeClr val="tx1"/>
          </a:solidFill>
          <a:latin typeface="+mn-lt"/>
          <a:ea typeface="+mn-ea"/>
          <a:cs typeface="+mn-cs"/>
        </a:defRPr>
      </a:lvl8pPr>
      <a:lvl9pPr marL="13005168" indent="-765010" algn="l" defTabSz="3060040" rtl="0" eaLnBrk="1" latinLnBrk="0" hangingPunct="1">
        <a:lnSpc>
          <a:spcPct val="90000"/>
        </a:lnSpc>
        <a:spcBef>
          <a:spcPts val="1673"/>
        </a:spcBef>
        <a:buFont typeface="Arial" panose="020B0604020202020204" pitchFamily="34" charset="0"/>
        <a:buChar char="•"/>
        <a:defRPr sz="6024" kern="1200">
          <a:solidFill>
            <a:schemeClr val="tx1"/>
          </a:solidFill>
          <a:latin typeface="+mn-lt"/>
          <a:ea typeface="+mn-ea"/>
          <a:cs typeface="+mn-cs"/>
        </a:defRPr>
      </a:lvl9pPr>
    </p:bodyStyle>
    <p:otherStyle>
      <a:defPPr>
        <a:defRPr lang="en-US"/>
      </a:defPPr>
      <a:lvl1pPr marL="0" algn="l" defTabSz="3060040" rtl="0" eaLnBrk="1" latinLnBrk="0" hangingPunct="1">
        <a:defRPr sz="6024" kern="1200">
          <a:solidFill>
            <a:schemeClr val="tx1"/>
          </a:solidFill>
          <a:latin typeface="+mn-lt"/>
          <a:ea typeface="+mn-ea"/>
          <a:cs typeface="+mn-cs"/>
        </a:defRPr>
      </a:lvl1pPr>
      <a:lvl2pPr marL="1530020" algn="l" defTabSz="3060040" rtl="0" eaLnBrk="1" latinLnBrk="0" hangingPunct="1">
        <a:defRPr sz="6024" kern="1200">
          <a:solidFill>
            <a:schemeClr val="tx1"/>
          </a:solidFill>
          <a:latin typeface="+mn-lt"/>
          <a:ea typeface="+mn-ea"/>
          <a:cs typeface="+mn-cs"/>
        </a:defRPr>
      </a:lvl2pPr>
      <a:lvl3pPr marL="3060040" algn="l" defTabSz="3060040" rtl="0" eaLnBrk="1" latinLnBrk="0" hangingPunct="1">
        <a:defRPr sz="6024" kern="1200">
          <a:solidFill>
            <a:schemeClr val="tx1"/>
          </a:solidFill>
          <a:latin typeface="+mn-lt"/>
          <a:ea typeface="+mn-ea"/>
          <a:cs typeface="+mn-cs"/>
        </a:defRPr>
      </a:lvl3pPr>
      <a:lvl4pPr marL="4590059" algn="l" defTabSz="3060040" rtl="0" eaLnBrk="1" latinLnBrk="0" hangingPunct="1">
        <a:defRPr sz="6024" kern="1200">
          <a:solidFill>
            <a:schemeClr val="tx1"/>
          </a:solidFill>
          <a:latin typeface="+mn-lt"/>
          <a:ea typeface="+mn-ea"/>
          <a:cs typeface="+mn-cs"/>
        </a:defRPr>
      </a:lvl4pPr>
      <a:lvl5pPr marL="6120079" algn="l" defTabSz="3060040" rtl="0" eaLnBrk="1" latinLnBrk="0" hangingPunct="1">
        <a:defRPr sz="6024" kern="1200">
          <a:solidFill>
            <a:schemeClr val="tx1"/>
          </a:solidFill>
          <a:latin typeface="+mn-lt"/>
          <a:ea typeface="+mn-ea"/>
          <a:cs typeface="+mn-cs"/>
        </a:defRPr>
      </a:lvl5pPr>
      <a:lvl6pPr marL="7650099" algn="l" defTabSz="3060040" rtl="0" eaLnBrk="1" latinLnBrk="0" hangingPunct="1">
        <a:defRPr sz="6024" kern="1200">
          <a:solidFill>
            <a:schemeClr val="tx1"/>
          </a:solidFill>
          <a:latin typeface="+mn-lt"/>
          <a:ea typeface="+mn-ea"/>
          <a:cs typeface="+mn-cs"/>
        </a:defRPr>
      </a:lvl6pPr>
      <a:lvl7pPr marL="9180119" algn="l" defTabSz="3060040" rtl="0" eaLnBrk="1" latinLnBrk="0" hangingPunct="1">
        <a:defRPr sz="6024" kern="1200">
          <a:solidFill>
            <a:schemeClr val="tx1"/>
          </a:solidFill>
          <a:latin typeface="+mn-lt"/>
          <a:ea typeface="+mn-ea"/>
          <a:cs typeface="+mn-cs"/>
        </a:defRPr>
      </a:lvl7pPr>
      <a:lvl8pPr marL="10710139" algn="l" defTabSz="3060040" rtl="0" eaLnBrk="1" latinLnBrk="0" hangingPunct="1">
        <a:defRPr sz="6024" kern="1200">
          <a:solidFill>
            <a:schemeClr val="tx1"/>
          </a:solidFill>
          <a:latin typeface="+mn-lt"/>
          <a:ea typeface="+mn-ea"/>
          <a:cs typeface="+mn-cs"/>
        </a:defRPr>
      </a:lvl8pPr>
      <a:lvl9pPr marL="12240158" algn="l" defTabSz="3060040" rtl="0" eaLnBrk="1" latinLnBrk="0" hangingPunct="1">
        <a:defRPr sz="6024"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jpeg"/><Relationship Id="rId10" Type="http://schemas.openxmlformats.org/officeDocument/2006/relationships/image" Target="../media/image8.png"/><Relationship Id="rId4" Type="http://schemas.openxmlformats.org/officeDocument/2006/relationships/image" Target="../media/image2.png"/><Relationship Id="rId9"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tângulo 4"/>
          <p:cNvSpPr/>
          <p:nvPr/>
        </p:nvSpPr>
        <p:spPr>
          <a:xfrm>
            <a:off x="24625048" y="3392905"/>
            <a:ext cx="5808892" cy="558517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CaixaDeTexto 3"/>
          <p:cNvSpPr txBox="1"/>
          <p:nvPr/>
        </p:nvSpPr>
        <p:spPr>
          <a:xfrm>
            <a:off x="0" y="-6255"/>
            <a:ext cx="30600650" cy="9202704"/>
          </a:xfrm>
          <a:prstGeom prst="rect">
            <a:avLst/>
          </a:prstGeom>
          <a:solidFill>
            <a:srgbClr val="296564"/>
          </a:solidFill>
          <a:ln>
            <a:solidFill>
              <a:srgbClr val="1E4A46"/>
            </a:solidFill>
          </a:ln>
        </p:spPr>
        <p:style>
          <a:lnRef idx="1">
            <a:schemeClr val="accent2"/>
          </a:lnRef>
          <a:fillRef idx="3">
            <a:schemeClr val="accent2"/>
          </a:fillRef>
          <a:effectRef idx="2">
            <a:schemeClr val="accent2"/>
          </a:effectRef>
          <a:fontRef idx="minor">
            <a:schemeClr val="lt1"/>
          </a:fontRef>
        </p:style>
        <p:txBody>
          <a:bodyPr wrap="square" lIns="626356" tIns="626356" rIns="626356" bIns="252000" rtlCol="0">
            <a:spAutoFit/>
          </a:bodyPr>
          <a:lstStyle/>
          <a:p>
            <a:pPr algn="ctr"/>
            <a:endParaRPr lang="pt-PT" sz="4384" b="1" dirty="0" smtClean="0">
              <a:solidFill>
                <a:schemeClr val="accent4">
                  <a:lumMod val="40000"/>
                  <a:lumOff val="60000"/>
                </a:schemeClr>
              </a:solidFill>
              <a:latin typeface="Arial" panose="020B0604020202020204" pitchFamily="34" charset="0"/>
              <a:cs typeface="Arial" panose="020B0604020202020204" pitchFamily="34" charset="0"/>
            </a:endParaRPr>
          </a:p>
          <a:p>
            <a:pPr algn="ctr"/>
            <a:endParaRPr lang="pt-PT" sz="3200" b="1" dirty="0" smtClean="0">
              <a:solidFill>
                <a:schemeClr val="bg1"/>
              </a:solidFill>
              <a:latin typeface="Arial" panose="020B0604020202020204" pitchFamily="34" charset="0"/>
              <a:cs typeface="Arial" panose="020B0604020202020204" pitchFamily="34" charset="0"/>
            </a:endParaRPr>
          </a:p>
          <a:p>
            <a:pPr algn="ctr"/>
            <a:r>
              <a:rPr lang="en-US" sz="7200" b="1" dirty="0" smtClean="0">
                <a:solidFill>
                  <a:schemeClr val="bg1"/>
                </a:solidFill>
                <a:latin typeface="Arial" panose="020B0604020202020204" pitchFamily="34" charset="0"/>
                <a:cs typeface="Arial" panose="020B0604020202020204" pitchFamily="34" charset="0"/>
              </a:rPr>
              <a:t>Osteoporosis: Gene interaction between </a:t>
            </a:r>
            <a:endParaRPr lang="en-US" sz="7200" b="1" dirty="0">
              <a:solidFill>
                <a:schemeClr val="bg1"/>
              </a:solidFill>
              <a:latin typeface="Arial" panose="020B0604020202020204" pitchFamily="34" charset="0"/>
              <a:cs typeface="Arial" panose="020B0604020202020204" pitchFamily="34" charset="0"/>
            </a:endParaRPr>
          </a:p>
          <a:p>
            <a:pPr algn="ctr"/>
            <a:r>
              <a:rPr lang="en-US" sz="7200" b="1" dirty="0" smtClean="0">
                <a:solidFill>
                  <a:schemeClr val="bg1"/>
                </a:solidFill>
                <a:latin typeface="Arial" panose="020B0604020202020204" pitchFamily="34" charset="0"/>
                <a:cs typeface="Arial" panose="020B0604020202020204" pitchFamily="34" charset="0"/>
              </a:rPr>
              <a:t>haptoglobin and </a:t>
            </a:r>
            <a:r>
              <a:rPr lang="en-US" sz="7200" b="1" i="1" dirty="0" smtClean="0">
                <a:solidFill>
                  <a:schemeClr val="bg1"/>
                </a:solidFill>
                <a:latin typeface="Arial" panose="020B0604020202020204" pitchFamily="34" charset="0"/>
                <a:cs typeface="Arial" panose="020B0604020202020204" pitchFamily="34" charset="0"/>
              </a:rPr>
              <a:t>HFE</a:t>
            </a:r>
            <a:r>
              <a:rPr lang="en-US" sz="7200" b="1" dirty="0" smtClean="0">
                <a:solidFill>
                  <a:schemeClr val="bg1"/>
                </a:solidFill>
                <a:latin typeface="Arial" panose="020B0604020202020204" pitchFamily="34" charset="0"/>
                <a:cs typeface="Arial" panose="020B0604020202020204" pitchFamily="34" charset="0"/>
              </a:rPr>
              <a:t> polymorphisms</a:t>
            </a:r>
            <a:endParaRPr lang="en-US" sz="4000" b="1" dirty="0" smtClean="0">
              <a:solidFill>
                <a:schemeClr val="bg1"/>
              </a:solidFill>
              <a:latin typeface="Arial" panose="020B0604020202020204" pitchFamily="34" charset="0"/>
              <a:cs typeface="Arial" panose="020B0604020202020204" pitchFamily="34" charset="0"/>
            </a:endParaRPr>
          </a:p>
          <a:p>
            <a:pPr algn="ctr"/>
            <a:endParaRPr lang="pt-PT" sz="2800" b="1" dirty="0" smtClean="0">
              <a:solidFill>
                <a:schemeClr val="bg1"/>
              </a:solidFill>
              <a:latin typeface="Arial" panose="020B0604020202020204" pitchFamily="34" charset="0"/>
              <a:cs typeface="Arial" panose="020B0604020202020204" pitchFamily="34" charset="0"/>
            </a:endParaRPr>
          </a:p>
          <a:p>
            <a:pPr algn="ctr"/>
            <a:r>
              <a:rPr lang="pt-PT" sz="3600" u="sng" dirty="0">
                <a:solidFill>
                  <a:schemeClr val="bg1"/>
                </a:solidFill>
                <a:latin typeface="Arial" panose="020B0604020202020204" pitchFamily="34" charset="0"/>
                <a:cs typeface="Arial" panose="020B0604020202020204" pitchFamily="34" charset="0"/>
              </a:rPr>
              <a:t>Laura Aguiar</a:t>
            </a:r>
            <a:r>
              <a:rPr lang="pt-PT" sz="3600" u="sng" baseline="30000" dirty="0">
                <a:solidFill>
                  <a:schemeClr val="bg1"/>
                </a:solidFill>
                <a:latin typeface="Arial" panose="020B0604020202020204" pitchFamily="34" charset="0"/>
                <a:cs typeface="Arial" panose="020B0604020202020204" pitchFamily="34" charset="0"/>
              </a:rPr>
              <a:t>1</a:t>
            </a:r>
            <a:r>
              <a:rPr lang="pt-PT" sz="3600" baseline="30000" dirty="0">
                <a:solidFill>
                  <a:schemeClr val="bg1"/>
                </a:solidFill>
                <a:latin typeface="Arial" panose="020B0604020202020204" pitchFamily="34" charset="0"/>
                <a:cs typeface="Arial" panose="020B0604020202020204" pitchFamily="34" charset="0"/>
              </a:rPr>
              <a:t>,2,3</a:t>
            </a:r>
            <a:r>
              <a:rPr lang="pt-PT" sz="3600" dirty="0">
                <a:solidFill>
                  <a:schemeClr val="bg1"/>
                </a:solidFill>
                <a:latin typeface="Arial" panose="020B0604020202020204" pitchFamily="34" charset="0"/>
                <a:cs typeface="Arial" panose="020B0604020202020204" pitchFamily="34" charset="0"/>
              </a:rPr>
              <a:t>, Joana Ferreira</a:t>
            </a:r>
            <a:r>
              <a:rPr lang="pt-PT" sz="3600" baseline="30000" dirty="0">
                <a:solidFill>
                  <a:schemeClr val="bg1"/>
                </a:solidFill>
                <a:latin typeface="Arial" panose="020B0604020202020204" pitchFamily="34" charset="0"/>
                <a:cs typeface="Arial" panose="020B0604020202020204" pitchFamily="34" charset="0"/>
              </a:rPr>
              <a:t>1,2,3</a:t>
            </a:r>
            <a:r>
              <a:rPr lang="pt-PT" sz="3600" dirty="0">
                <a:solidFill>
                  <a:schemeClr val="bg1"/>
                </a:solidFill>
                <a:latin typeface="Arial" panose="020B0604020202020204" pitchFamily="34" charset="0"/>
                <a:cs typeface="Arial" panose="020B0604020202020204" pitchFamily="34" charset="0"/>
              </a:rPr>
              <a:t>, </a:t>
            </a:r>
            <a:r>
              <a:rPr lang="pt-PT" sz="3600" dirty="0" smtClean="0">
                <a:solidFill>
                  <a:schemeClr val="bg1"/>
                </a:solidFill>
                <a:latin typeface="Arial" panose="020B0604020202020204" pitchFamily="34" charset="0"/>
                <a:cs typeface="Arial" panose="020B0604020202020204" pitchFamily="34" charset="0"/>
              </a:rPr>
              <a:t>Cristina Monteiro</a:t>
            </a:r>
            <a:r>
              <a:rPr lang="pt-PT" sz="3600" baseline="30000" dirty="0" smtClean="0">
                <a:solidFill>
                  <a:schemeClr val="bg1"/>
                </a:solidFill>
                <a:latin typeface="Arial" panose="020B0604020202020204" pitchFamily="34" charset="0"/>
                <a:cs typeface="Arial" panose="020B0604020202020204" pitchFamily="34" charset="0"/>
              </a:rPr>
              <a:t>4</a:t>
            </a:r>
            <a:r>
              <a:rPr lang="pt-PT" sz="3600" dirty="0" smtClean="0">
                <a:solidFill>
                  <a:schemeClr val="bg1"/>
                </a:solidFill>
                <a:latin typeface="Arial" panose="020B0604020202020204" pitchFamily="34" charset="0"/>
                <a:cs typeface="Arial" panose="020B0604020202020204" pitchFamily="34" charset="0"/>
              </a:rPr>
              <a:t>,</a:t>
            </a:r>
            <a:r>
              <a:rPr lang="pt-PT" sz="3600" dirty="0">
                <a:solidFill>
                  <a:schemeClr val="bg1"/>
                </a:solidFill>
                <a:latin typeface="Arial" panose="020B0604020202020204" pitchFamily="34" charset="0"/>
                <a:cs typeface="Arial" panose="020B0604020202020204" pitchFamily="34" charset="0"/>
              </a:rPr>
              <a:t> </a:t>
            </a:r>
            <a:r>
              <a:rPr lang="pt-PT" sz="3600" dirty="0" smtClean="0">
                <a:solidFill>
                  <a:schemeClr val="bg1"/>
                </a:solidFill>
                <a:latin typeface="Arial" panose="020B0604020202020204" pitchFamily="34" charset="0"/>
                <a:cs typeface="Arial" panose="020B0604020202020204" pitchFamily="34" charset="0"/>
              </a:rPr>
              <a:t>Maria José Laires</a:t>
            </a:r>
            <a:r>
              <a:rPr lang="pt-PT" sz="3600" baseline="30000" dirty="0">
                <a:solidFill>
                  <a:schemeClr val="bg1"/>
                </a:solidFill>
                <a:latin typeface="Arial" panose="020B0604020202020204" pitchFamily="34" charset="0"/>
                <a:cs typeface="Arial" panose="020B0604020202020204" pitchFamily="34" charset="0"/>
              </a:rPr>
              <a:t>3</a:t>
            </a:r>
            <a:r>
              <a:rPr lang="pt-PT" sz="3600" dirty="0" smtClean="0">
                <a:solidFill>
                  <a:schemeClr val="bg1"/>
                </a:solidFill>
                <a:latin typeface="Arial" panose="020B0604020202020204" pitchFamily="34" charset="0"/>
                <a:cs typeface="Arial" panose="020B0604020202020204" pitchFamily="34" charset="0"/>
              </a:rPr>
              <a:t>, Fátima Batista</a:t>
            </a:r>
            <a:r>
              <a:rPr lang="pt-PT" sz="3600" baseline="30000" dirty="0" smtClean="0">
                <a:solidFill>
                  <a:schemeClr val="bg1"/>
                </a:solidFill>
                <a:latin typeface="Arial" panose="020B0604020202020204" pitchFamily="34" charset="0"/>
                <a:cs typeface="Arial" panose="020B0604020202020204" pitchFamily="34" charset="0"/>
              </a:rPr>
              <a:t>4</a:t>
            </a:r>
            <a:r>
              <a:rPr lang="pt-PT" sz="3600" dirty="0" smtClean="0">
                <a:solidFill>
                  <a:schemeClr val="bg1"/>
                </a:solidFill>
                <a:latin typeface="Arial" panose="020B0604020202020204" pitchFamily="34" charset="0"/>
                <a:cs typeface="Arial" panose="020B0604020202020204" pitchFamily="34" charset="0"/>
              </a:rPr>
              <a:t>, </a:t>
            </a:r>
          </a:p>
          <a:p>
            <a:pPr algn="ctr"/>
            <a:r>
              <a:rPr lang="pt-PT" sz="3600" dirty="0" smtClean="0">
                <a:solidFill>
                  <a:schemeClr val="bg1"/>
                </a:solidFill>
                <a:latin typeface="Arial" panose="020B0604020202020204" pitchFamily="34" charset="0"/>
                <a:cs typeface="Arial" panose="020B0604020202020204" pitchFamily="34" charset="0"/>
              </a:rPr>
              <a:t>Mário </a:t>
            </a:r>
            <a:r>
              <a:rPr lang="pt-PT" sz="3600" dirty="0">
                <a:solidFill>
                  <a:schemeClr val="bg1"/>
                </a:solidFill>
                <a:latin typeface="Arial" panose="020B0604020202020204" pitchFamily="34" charset="0"/>
                <a:cs typeface="Arial" panose="020B0604020202020204" pitchFamily="34" charset="0"/>
              </a:rPr>
              <a:t>Rui Mascarenhas</a:t>
            </a:r>
            <a:r>
              <a:rPr lang="pt-PT" sz="3600" baseline="30000" dirty="0">
                <a:solidFill>
                  <a:schemeClr val="bg1"/>
                </a:solidFill>
                <a:latin typeface="Arial" panose="020B0604020202020204" pitchFamily="34" charset="0"/>
                <a:cs typeface="Arial" panose="020B0604020202020204" pitchFamily="34" charset="0"/>
              </a:rPr>
              <a:t>3,5</a:t>
            </a:r>
            <a:r>
              <a:rPr lang="pt-PT" sz="3600" dirty="0">
                <a:solidFill>
                  <a:schemeClr val="bg1"/>
                </a:solidFill>
                <a:latin typeface="Arial" panose="020B0604020202020204" pitchFamily="34" charset="0"/>
                <a:cs typeface="Arial" panose="020B0604020202020204" pitchFamily="34" charset="0"/>
              </a:rPr>
              <a:t>, </a:t>
            </a:r>
            <a:r>
              <a:rPr lang="pt-PT" sz="3600" dirty="0" smtClean="0">
                <a:solidFill>
                  <a:schemeClr val="bg1"/>
                </a:solidFill>
                <a:latin typeface="Arial" panose="020B0604020202020204" pitchFamily="34" charset="0"/>
                <a:cs typeface="Arial" panose="020B0604020202020204" pitchFamily="34" charset="0"/>
              </a:rPr>
              <a:t>Ângela </a:t>
            </a:r>
            <a:r>
              <a:rPr lang="pt-PT" sz="3600" dirty="0">
                <a:solidFill>
                  <a:schemeClr val="bg1"/>
                </a:solidFill>
                <a:latin typeface="Arial" panose="020B0604020202020204" pitchFamily="34" charset="0"/>
                <a:cs typeface="Arial" panose="020B0604020202020204" pitchFamily="34" charset="0"/>
              </a:rPr>
              <a:t>Inácio</a:t>
            </a:r>
            <a:r>
              <a:rPr lang="pt-PT" sz="3600" baseline="30000" dirty="0">
                <a:solidFill>
                  <a:schemeClr val="bg1"/>
                </a:solidFill>
                <a:latin typeface="Arial" panose="020B0604020202020204" pitchFamily="34" charset="0"/>
                <a:cs typeface="Arial" panose="020B0604020202020204" pitchFamily="34" charset="0"/>
              </a:rPr>
              <a:t>1,2,3</a:t>
            </a:r>
            <a:r>
              <a:rPr lang="pt-PT" sz="3600" dirty="0">
                <a:solidFill>
                  <a:schemeClr val="bg1"/>
                </a:solidFill>
                <a:latin typeface="Arial" panose="020B0604020202020204" pitchFamily="34" charset="0"/>
                <a:cs typeface="Arial" panose="020B0604020202020204" pitchFamily="34" charset="0"/>
              </a:rPr>
              <a:t>, Paula Faustino</a:t>
            </a:r>
            <a:r>
              <a:rPr lang="pt-PT" sz="3600" baseline="30000" dirty="0">
                <a:solidFill>
                  <a:schemeClr val="bg1"/>
                </a:solidFill>
                <a:latin typeface="Arial" panose="020B0604020202020204" pitchFamily="34" charset="0"/>
                <a:cs typeface="Arial" panose="020B0604020202020204" pitchFamily="34" charset="0"/>
              </a:rPr>
              <a:t>3,6</a:t>
            </a:r>
            <a:r>
              <a:rPr lang="pt-PT" sz="3600" dirty="0">
                <a:solidFill>
                  <a:schemeClr val="bg1"/>
                </a:solidFill>
                <a:latin typeface="Arial" panose="020B0604020202020204" pitchFamily="34" charset="0"/>
                <a:cs typeface="Arial" panose="020B0604020202020204" pitchFamily="34" charset="0"/>
              </a:rPr>
              <a:t>, Manuel Bicho</a:t>
            </a:r>
            <a:r>
              <a:rPr lang="pt-PT" sz="3600" baseline="30000" dirty="0">
                <a:solidFill>
                  <a:schemeClr val="bg1"/>
                </a:solidFill>
                <a:latin typeface="Arial" panose="020B0604020202020204" pitchFamily="34" charset="0"/>
                <a:cs typeface="Arial" panose="020B0604020202020204" pitchFamily="34" charset="0"/>
              </a:rPr>
              <a:t>1,2,3</a:t>
            </a:r>
            <a:r>
              <a:rPr lang="pt-PT" sz="3600" dirty="0">
                <a:solidFill>
                  <a:schemeClr val="bg1"/>
                </a:solidFill>
                <a:latin typeface="Arial" panose="020B0604020202020204" pitchFamily="34" charset="0"/>
                <a:cs typeface="Arial" panose="020B0604020202020204" pitchFamily="34" charset="0"/>
              </a:rPr>
              <a:t> </a:t>
            </a:r>
          </a:p>
          <a:p>
            <a:pPr algn="ctr"/>
            <a:r>
              <a:rPr lang="en-US" sz="3600" b="1" i="1" dirty="0" smtClean="0">
                <a:solidFill>
                  <a:schemeClr val="bg1"/>
                </a:solidFill>
                <a:latin typeface="Arial" panose="020B0604020202020204" pitchFamily="34" charset="0"/>
                <a:cs typeface="Arial" panose="020B0604020202020204" pitchFamily="34" charset="0"/>
              </a:rPr>
              <a:t> </a:t>
            </a:r>
            <a:endParaRPr lang="pt-PT" sz="2800" b="1" u="sng" dirty="0" smtClean="0">
              <a:solidFill>
                <a:schemeClr val="bg1"/>
              </a:solidFill>
              <a:latin typeface="Arial" panose="020B0604020202020204" pitchFamily="34" charset="0"/>
              <a:cs typeface="Arial" panose="020B0604020202020204" pitchFamily="34" charset="0"/>
            </a:endParaRPr>
          </a:p>
          <a:p>
            <a:r>
              <a:rPr lang="pt-PT" sz="2800" baseline="30000" dirty="0">
                <a:solidFill>
                  <a:schemeClr val="bg1"/>
                </a:solidFill>
                <a:latin typeface="Arial" panose="020B0604020202020204" pitchFamily="34" charset="0"/>
                <a:cs typeface="Arial" panose="020B0604020202020204" pitchFamily="34" charset="0"/>
              </a:rPr>
              <a:t>1</a:t>
            </a:r>
            <a:r>
              <a:rPr lang="pt-PT" sz="2800" dirty="0">
                <a:solidFill>
                  <a:schemeClr val="bg1"/>
                </a:solidFill>
                <a:latin typeface="Arial" panose="020B0604020202020204" pitchFamily="34" charset="0"/>
                <a:cs typeface="Arial" panose="020B0604020202020204" pitchFamily="34" charset="0"/>
              </a:rPr>
              <a:t>Instituto de Investigação Científica Bento da Rocha Cabral, </a:t>
            </a:r>
            <a:r>
              <a:rPr lang="pt-PT" sz="2800" dirty="0" err="1">
                <a:solidFill>
                  <a:schemeClr val="bg1"/>
                </a:solidFill>
                <a:latin typeface="Arial" panose="020B0604020202020204" pitchFamily="34" charset="0"/>
                <a:cs typeface="Arial" panose="020B0604020202020204" pitchFamily="34" charset="0"/>
              </a:rPr>
              <a:t>Lisbon</a:t>
            </a:r>
            <a:r>
              <a:rPr lang="pt-PT" sz="2800" dirty="0">
                <a:solidFill>
                  <a:schemeClr val="bg1"/>
                </a:solidFill>
                <a:latin typeface="Arial" panose="020B0604020202020204" pitchFamily="34" charset="0"/>
                <a:cs typeface="Arial" panose="020B0604020202020204" pitchFamily="34" charset="0"/>
              </a:rPr>
              <a:t>, Portugal</a:t>
            </a:r>
          </a:p>
          <a:p>
            <a:r>
              <a:rPr lang="pt-PT" sz="2800" baseline="30000" dirty="0">
                <a:solidFill>
                  <a:schemeClr val="bg1"/>
                </a:solidFill>
                <a:latin typeface="Arial" panose="020B0604020202020204" pitchFamily="34" charset="0"/>
                <a:cs typeface="Arial" panose="020B0604020202020204" pitchFamily="34" charset="0"/>
              </a:rPr>
              <a:t>2</a:t>
            </a:r>
            <a:r>
              <a:rPr lang="pt-PT" sz="2800" dirty="0">
                <a:solidFill>
                  <a:schemeClr val="bg1"/>
                </a:solidFill>
                <a:latin typeface="Arial" panose="020B0604020202020204" pitchFamily="34" charset="0"/>
                <a:cs typeface="Arial" panose="020B0604020202020204" pitchFamily="34" charset="0"/>
              </a:rPr>
              <a:t>Laboratório de Genética, Faculdade de Medicina da Universidade de Lisboa, </a:t>
            </a:r>
            <a:r>
              <a:rPr lang="pt-PT" sz="2800" dirty="0" err="1">
                <a:solidFill>
                  <a:schemeClr val="bg1"/>
                </a:solidFill>
                <a:latin typeface="Arial" panose="020B0604020202020204" pitchFamily="34" charset="0"/>
                <a:cs typeface="Arial" panose="020B0604020202020204" pitchFamily="34" charset="0"/>
              </a:rPr>
              <a:t>Lisbon</a:t>
            </a:r>
            <a:r>
              <a:rPr lang="pt-PT" sz="2800" dirty="0">
                <a:solidFill>
                  <a:schemeClr val="bg1"/>
                </a:solidFill>
                <a:latin typeface="Arial" panose="020B0604020202020204" pitchFamily="34" charset="0"/>
                <a:cs typeface="Arial" panose="020B0604020202020204" pitchFamily="34" charset="0"/>
              </a:rPr>
              <a:t>, Portugal</a:t>
            </a:r>
          </a:p>
          <a:p>
            <a:r>
              <a:rPr lang="pt-PT" sz="2800" baseline="30000" dirty="0">
                <a:solidFill>
                  <a:schemeClr val="bg1"/>
                </a:solidFill>
                <a:latin typeface="Arial" panose="020B0604020202020204" pitchFamily="34" charset="0"/>
                <a:cs typeface="Arial" panose="020B0604020202020204" pitchFamily="34" charset="0"/>
              </a:rPr>
              <a:t>3</a:t>
            </a:r>
            <a:r>
              <a:rPr lang="pt-PT" sz="2800" dirty="0">
                <a:solidFill>
                  <a:schemeClr val="bg1"/>
                </a:solidFill>
                <a:latin typeface="Arial" panose="020B0604020202020204" pitchFamily="34" charset="0"/>
                <a:cs typeface="Arial" panose="020B0604020202020204" pitchFamily="34" charset="0"/>
              </a:rPr>
              <a:t>Instituto de Saúde Ambiental, Faculdade de Medicina da Universidade de Lisboa, </a:t>
            </a:r>
            <a:r>
              <a:rPr lang="pt-PT" sz="2800" dirty="0" err="1">
                <a:solidFill>
                  <a:schemeClr val="bg1"/>
                </a:solidFill>
                <a:latin typeface="Arial" panose="020B0604020202020204" pitchFamily="34" charset="0"/>
                <a:cs typeface="Arial" panose="020B0604020202020204" pitchFamily="34" charset="0"/>
              </a:rPr>
              <a:t>Lisbon</a:t>
            </a:r>
            <a:r>
              <a:rPr lang="pt-PT" sz="2800" dirty="0">
                <a:solidFill>
                  <a:schemeClr val="bg1"/>
                </a:solidFill>
                <a:latin typeface="Arial" panose="020B0604020202020204" pitchFamily="34" charset="0"/>
                <a:cs typeface="Arial" panose="020B0604020202020204" pitchFamily="34" charset="0"/>
              </a:rPr>
              <a:t>, Portugal</a:t>
            </a:r>
          </a:p>
          <a:p>
            <a:r>
              <a:rPr lang="pt-PT" sz="2800" baseline="30000" dirty="0" smtClean="0">
                <a:solidFill>
                  <a:schemeClr val="bg1"/>
                </a:solidFill>
                <a:latin typeface="Arial" panose="020B0604020202020204" pitchFamily="34" charset="0"/>
                <a:cs typeface="Arial" panose="020B0604020202020204" pitchFamily="34" charset="0"/>
              </a:rPr>
              <a:t>4</a:t>
            </a:r>
            <a:r>
              <a:rPr lang="pt-PT" sz="2800" dirty="0">
                <a:solidFill>
                  <a:schemeClr val="bg1"/>
                </a:solidFill>
                <a:latin typeface="Arial" panose="020B0604020202020204" pitchFamily="34" charset="0"/>
                <a:cs typeface="Arial" panose="020B0604020202020204" pitchFamily="34" charset="0"/>
              </a:rPr>
              <a:t>Centro Interdisciplinar de Estudo da Performance Humana, Faculdade de Motricidade Humana da Universidade de Lisboa, </a:t>
            </a:r>
            <a:r>
              <a:rPr lang="pt-PT" sz="2800" dirty="0" err="1">
                <a:solidFill>
                  <a:schemeClr val="bg1"/>
                </a:solidFill>
                <a:latin typeface="Arial" panose="020B0604020202020204" pitchFamily="34" charset="0"/>
                <a:cs typeface="Arial" panose="020B0604020202020204" pitchFamily="34" charset="0"/>
              </a:rPr>
              <a:t>Lisbon</a:t>
            </a:r>
            <a:r>
              <a:rPr lang="pt-PT" sz="2800" dirty="0">
                <a:solidFill>
                  <a:schemeClr val="bg1"/>
                </a:solidFill>
                <a:latin typeface="Arial" panose="020B0604020202020204" pitchFamily="34" charset="0"/>
                <a:cs typeface="Arial" panose="020B0604020202020204" pitchFamily="34" charset="0"/>
              </a:rPr>
              <a:t>, Portugal</a:t>
            </a:r>
          </a:p>
          <a:p>
            <a:r>
              <a:rPr lang="pt-PT" sz="2800" baseline="30000" dirty="0">
                <a:solidFill>
                  <a:schemeClr val="bg1"/>
                </a:solidFill>
                <a:latin typeface="Arial" panose="020B0604020202020204" pitchFamily="34" charset="0"/>
                <a:cs typeface="Arial" panose="020B0604020202020204" pitchFamily="34" charset="0"/>
              </a:rPr>
              <a:t>5</a:t>
            </a:r>
            <a:r>
              <a:rPr lang="pt-PT" sz="2800" dirty="0">
                <a:solidFill>
                  <a:schemeClr val="bg1"/>
                </a:solidFill>
                <a:latin typeface="Arial" panose="020B0604020202020204" pitchFamily="34" charset="0"/>
                <a:cs typeface="Arial" panose="020B0604020202020204" pitchFamily="34" charset="0"/>
              </a:rPr>
              <a:t>Clínica de Endocrinologia, Diabetes e Metabolismo de Lisboa, </a:t>
            </a:r>
            <a:r>
              <a:rPr lang="pt-PT" sz="2800" dirty="0" err="1" smtClean="0">
                <a:solidFill>
                  <a:schemeClr val="bg1"/>
                </a:solidFill>
                <a:latin typeface="Arial" panose="020B0604020202020204" pitchFamily="34" charset="0"/>
                <a:cs typeface="Arial" panose="020B0604020202020204" pitchFamily="34" charset="0"/>
              </a:rPr>
              <a:t>Lisbon</a:t>
            </a:r>
            <a:r>
              <a:rPr lang="pt-PT" sz="2800" dirty="0" smtClean="0">
                <a:solidFill>
                  <a:schemeClr val="bg1"/>
                </a:solidFill>
                <a:latin typeface="Arial" panose="020B0604020202020204" pitchFamily="34" charset="0"/>
                <a:cs typeface="Arial" panose="020B0604020202020204" pitchFamily="34" charset="0"/>
              </a:rPr>
              <a:t>, </a:t>
            </a:r>
            <a:r>
              <a:rPr lang="pt-PT" sz="2800" dirty="0">
                <a:solidFill>
                  <a:schemeClr val="bg1"/>
                </a:solidFill>
                <a:latin typeface="Arial" panose="020B0604020202020204" pitchFamily="34" charset="0"/>
                <a:cs typeface="Arial" panose="020B0604020202020204" pitchFamily="34" charset="0"/>
              </a:rPr>
              <a:t>Portugal</a:t>
            </a:r>
          </a:p>
          <a:p>
            <a:r>
              <a:rPr lang="pt-PT" sz="2800" baseline="30000" dirty="0">
                <a:solidFill>
                  <a:schemeClr val="bg1"/>
                </a:solidFill>
                <a:latin typeface="Arial" panose="020B0604020202020204" pitchFamily="34" charset="0"/>
                <a:cs typeface="Arial" panose="020B0604020202020204" pitchFamily="34" charset="0"/>
              </a:rPr>
              <a:t>6</a:t>
            </a:r>
            <a:r>
              <a:rPr lang="pt-PT" sz="2800" dirty="0">
                <a:solidFill>
                  <a:schemeClr val="bg1"/>
                </a:solidFill>
                <a:latin typeface="Arial" panose="020B0604020202020204" pitchFamily="34" charset="0"/>
                <a:cs typeface="Arial" panose="020B0604020202020204" pitchFamily="34" charset="0"/>
              </a:rPr>
              <a:t>Departamento de Genética Humana, Instituto Nacional de Saúde Doutor Ricardo Jorge, </a:t>
            </a:r>
            <a:r>
              <a:rPr lang="pt-PT" sz="2800" dirty="0" err="1">
                <a:solidFill>
                  <a:schemeClr val="bg1"/>
                </a:solidFill>
                <a:latin typeface="Arial" panose="020B0604020202020204" pitchFamily="34" charset="0"/>
                <a:cs typeface="Arial" panose="020B0604020202020204" pitchFamily="34" charset="0"/>
              </a:rPr>
              <a:t>Lisbon</a:t>
            </a:r>
            <a:r>
              <a:rPr lang="pt-PT" sz="2800" dirty="0">
                <a:solidFill>
                  <a:schemeClr val="bg1"/>
                </a:solidFill>
                <a:latin typeface="Arial" panose="020B0604020202020204" pitchFamily="34" charset="0"/>
                <a:cs typeface="Arial" panose="020B0604020202020204" pitchFamily="34" charset="0"/>
              </a:rPr>
              <a:t>, Portugal</a:t>
            </a:r>
          </a:p>
        </p:txBody>
      </p:sp>
      <p:sp>
        <p:nvSpPr>
          <p:cNvPr id="41" name="Retângulo 40"/>
          <p:cNvSpPr/>
          <p:nvPr/>
        </p:nvSpPr>
        <p:spPr>
          <a:xfrm>
            <a:off x="22941032" y="37858024"/>
            <a:ext cx="6439154" cy="1474763"/>
          </a:xfrm>
          <a:prstGeom prst="rect">
            <a:avLst/>
          </a:prstGeom>
          <a:ln w="38100">
            <a:solidFill>
              <a:srgbClr val="296564"/>
            </a:solidFill>
          </a:ln>
        </p:spPr>
        <p:txBody>
          <a:bodyPr wrap="square">
            <a:spAutoFit/>
          </a:bodyPr>
          <a:lstStyle/>
          <a:p>
            <a:pPr>
              <a:spcAft>
                <a:spcPts val="696"/>
              </a:spcAft>
            </a:pPr>
            <a:r>
              <a:rPr lang="en-US" sz="2000" b="1" dirty="0" smtClean="0">
                <a:solidFill>
                  <a:srgbClr val="296564"/>
                </a:solidFill>
                <a:latin typeface="Arial" panose="020B0604020202020204" pitchFamily="34" charset="0"/>
                <a:ea typeface="Calibri" panose="020F0502020204030204" pitchFamily="34" charset="0"/>
                <a:cs typeface="Arial" panose="020B0604020202020204" pitchFamily="34" charset="0"/>
              </a:rPr>
              <a:t>Financial </a:t>
            </a:r>
            <a:r>
              <a:rPr lang="en-US" sz="2000" b="1" dirty="0">
                <a:solidFill>
                  <a:srgbClr val="296564"/>
                </a:solidFill>
                <a:latin typeface="Arial" panose="020B0604020202020204" pitchFamily="34" charset="0"/>
                <a:ea typeface="Calibri" panose="020F0502020204030204" pitchFamily="34" charset="0"/>
                <a:cs typeface="Arial" panose="020B0604020202020204" pitchFamily="34" charset="0"/>
              </a:rPr>
              <a:t>support</a:t>
            </a:r>
            <a:r>
              <a:rPr lang="en-US" sz="2000" b="1" dirty="0">
                <a:latin typeface="Arial" panose="020B0604020202020204" pitchFamily="34" charset="0"/>
                <a:ea typeface="Calibri" panose="020F0502020204030204" pitchFamily="34" charset="0"/>
                <a:cs typeface="Arial" panose="020B0604020202020204" pitchFamily="34" charset="0"/>
              </a:rPr>
              <a:t>: </a:t>
            </a:r>
            <a:r>
              <a:rPr lang="en-US" sz="2000" dirty="0">
                <a:latin typeface="Arial" panose="020B0604020202020204" pitchFamily="34" charset="0"/>
                <a:ea typeface="Calibri" panose="020F0502020204030204" pitchFamily="34" charset="0"/>
                <a:cs typeface="Arial" panose="020B0604020202020204" pitchFamily="34" charset="0"/>
              </a:rPr>
              <a:t>The study was self-funded by the institutions </a:t>
            </a:r>
            <a:r>
              <a:rPr lang="en-US" sz="2000" dirty="0" smtClean="0">
                <a:latin typeface="Arial" panose="020B0604020202020204" pitchFamily="34" charset="0"/>
                <a:ea typeface="Calibri" panose="020F0502020204030204" pitchFamily="34" charset="0"/>
                <a:cs typeface="Arial" panose="020B0604020202020204" pitchFamily="34" charset="0"/>
              </a:rPr>
              <a:t>involved</a:t>
            </a:r>
            <a:r>
              <a:rPr lang="en-US" sz="2000" dirty="0">
                <a:latin typeface="Arial" panose="020B0604020202020204" pitchFamily="34" charset="0"/>
                <a:ea typeface="Calibri" panose="020F0502020204030204" pitchFamily="34" charset="0"/>
                <a:cs typeface="Arial" panose="020B0604020202020204" pitchFamily="34" charset="0"/>
              </a:rPr>
              <a:t>;</a:t>
            </a:r>
            <a:r>
              <a:rPr lang="en-US" sz="2000" dirty="0" smtClean="0">
                <a:latin typeface="Arial" panose="020B0604020202020204" pitchFamily="34" charset="0"/>
                <a:ea typeface="Calibri" panose="020F0502020204030204" pitchFamily="34" charset="0"/>
                <a:cs typeface="Arial" panose="020B0604020202020204" pitchFamily="34" charset="0"/>
              </a:rPr>
              <a:t> </a:t>
            </a:r>
          </a:p>
          <a:p>
            <a:pPr>
              <a:spcAft>
                <a:spcPts val="696"/>
              </a:spcAft>
            </a:pPr>
            <a:r>
              <a:rPr lang="en-US" sz="2000" b="1" dirty="0" smtClean="0">
                <a:solidFill>
                  <a:srgbClr val="296564"/>
                </a:solidFill>
                <a:latin typeface="Arial" panose="020B0604020202020204" pitchFamily="34" charset="0"/>
                <a:ea typeface="Calibri" panose="020F0502020204030204" pitchFamily="34" charset="0"/>
                <a:cs typeface="Arial" panose="020B0604020202020204" pitchFamily="34" charset="0"/>
              </a:rPr>
              <a:t>Conflicts </a:t>
            </a:r>
            <a:r>
              <a:rPr lang="en-US" sz="2000" b="1" dirty="0">
                <a:solidFill>
                  <a:srgbClr val="296564"/>
                </a:solidFill>
                <a:latin typeface="Arial" panose="020B0604020202020204" pitchFamily="34" charset="0"/>
                <a:ea typeface="Calibri" panose="020F0502020204030204" pitchFamily="34" charset="0"/>
                <a:cs typeface="Arial" panose="020B0604020202020204" pitchFamily="34" charset="0"/>
              </a:rPr>
              <a:t>of Interest: </a:t>
            </a:r>
            <a:r>
              <a:rPr lang="en-US" sz="2000" dirty="0">
                <a:latin typeface="Arial" panose="020B0604020202020204" pitchFamily="34" charset="0"/>
                <a:ea typeface="Calibri" panose="020F0502020204030204" pitchFamily="34" charset="0"/>
                <a:cs typeface="Arial" panose="020B0604020202020204" pitchFamily="34" charset="0"/>
              </a:rPr>
              <a:t>The authors declare that there is no conﬂict of </a:t>
            </a:r>
            <a:r>
              <a:rPr lang="en-US" sz="2400" dirty="0">
                <a:latin typeface="Arial" panose="020B0604020202020204" pitchFamily="34" charset="0"/>
                <a:ea typeface="Calibri" panose="020F0502020204030204" pitchFamily="34" charset="0"/>
                <a:cs typeface="Arial" panose="020B0604020202020204" pitchFamily="34" charset="0"/>
              </a:rPr>
              <a:t>interest</a:t>
            </a:r>
          </a:p>
        </p:txBody>
      </p:sp>
      <p:sp>
        <p:nvSpPr>
          <p:cNvPr id="24" name="CaixaDeTexto 23"/>
          <p:cNvSpPr txBox="1"/>
          <p:nvPr/>
        </p:nvSpPr>
        <p:spPr>
          <a:xfrm>
            <a:off x="897546" y="9090443"/>
            <a:ext cx="10219633" cy="11264622"/>
          </a:xfrm>
          <a:prstGeom prst="rect">
            <a:avLst/>
          </a:prstGeom>
          <a:noFill/>
        </p:spPr>
        <p:txBody>
          <a:bodyPr wrap="square" rtlCol="0">
            <a:spAutoFit/>
          </a:bodyPr>
          <a:lstStyle/>
          <a:p>
            <a:pPr algn="ctr">
              <a:lnSpc>
                <a:spcPct val="150000"/>
              </a:lnSpc>
            </a:pPr>
            <a:r>
              <a:rPr lang="en-US" sz="4000" b="1" dirty="0" smtClean="0">
                <a:solidFill>
                  <a:srgbClr val="296564"/>
                </a:solidFill>
                <a:latin typeface="Arial" panose="020B0604020202020204" pitchFamily="34" charset="0"/>
                <a:cs typeface="Arial" panose="020B0604020202020204" pitchFamily="34" charset="0"/>
              </a:rPr>
              <a:t>Introduction</a:t>
            </a:r>
            <a:r>
              <a:rPr lang="pt-PT" sz="3600" b="1" dirty="0" smtClean="0">
                <a:solidFill>
                  <a:srgbClr val="296564"/>
                </a:solidFill>
                <a:latin typeface="Arial" panose="020B0604020202020204" pitchFamily="34" charset="0"/>
                <a:cs typeface="Arial" panose="020B0604020202020204" pitchFamily="34" charset="0"/>
              </a:rPr>
              <a:t> </a:t>
            </a:r>
            <a:endParaRPr lang="en-GB" sz="3600" dirty="0">
              <a:solidFill>
                <a:srgbClr val="296564"/>
              </a:solidFill>
              <a:latin typeface="Arial" panose="020B0604020202020204" pitchFamily="34" charset="0"/>
              <a:cs typeface="Arial" panose="020B0604020202020204" pitchFamily="34" charset="0"/>
            </a:endParaRPr>
          </a:p>
          <a:p>
            <a:pPr algn="just">
              <a:lnSpc>
                <a:spcPct val="150000"/>
              </a:lnSpc>
            </a:pPr>
            <a:r>
              <a:rPr lang="en-US" sz="3200" dirty="0" smtClean="0">
                <a:latin typeface="Arial" panose="020B0604020202020204" pitchFamily="34" charset="0"/>
                <a:cs typeface="Arial" panose="020B0604020202020204" pitchFamily="34" charset="0"/>
              </a:rPr>
              <a:t>Osteoporosis </a:t>
            </a:r>
            <a:r>
              <a:rPr lang="en-US" sz="3200" dirty="0">
                <a:latin typeface="Arial" panose="020B0604020202020204" pitchFamily="34" charset="0"/>
                <a:cs typeface="Arial" panose="020B0604020202020204" pitchFamily="34" charset="0"/>
              </a:rPr>
              <a:t>is a common metabolic bone disease characterized by reduced bone mass and increased risk of fragility </a:t>
            </a:r>
            <a:r>
              <a:rPr lang="en-US" sz="3200" dirty="0" smtClean="0">
                <a:latin typeface="Arial" panose="020B0604020202020204" pitchFamily="34" charset="0"/>
                <a:cs typeface="Arial" panose="020B0604020202020204" pitchFamily="34" charset="0"/>
              </a:rPr>
              <a:t>fractures. </a:t>
            </a:r>
            <a:r>
              <a:rPr lang="en-US" sz="3200" dirty="0">
                <a:latin typeface="Arial" panose="020B0604020202020204" pitchFamily="34" charset="0"/>
                <a:cs typeface="Arial" panose="020B0604020202020204" pitchFamily="34" charset="0"/>
              </a:rPr>
              <a:t>The pathogenesis of this disease is complex and influenced by multiple risk factors, where genetic factors play an important </a:t>
            </a:r>
            <a:r>
              <a:rPr lang="en-US" sz="3200" dirty="0" smtClean="0">
                <a:latin typeface="Arial" panose="020B0604020202020204" pitchFamily="34" charset="0"/>
                <a:cs typeface="Arial" panose="020B0604020202020204" pitchFamily="34" charset="0"/>
              </a:rPr>
              <a:t>role (1). </a:t>
            </a:r>
            <a:r>
              <a:rPr lang="en-US" sz="3200" dirty="0">
                <a:latin typeface="Arial" panose="020B0604020202020204" pitchFamily="34" charset="0"/>
                <a:cs typeface="Arial" panose="020B0604020202020204" pitchFamily="34" charset="0"/>
              </a:rPr>
              <a:t>Osteoporosis and iron metabolism have an important relationship. Iron overload suppresses osteoblast formation </a:t>
            </a:r>
            <a:r>
              <a:rPr lang="en-US" sz="3200" dirty="0" smtClean="0">
                <a:latin typeface="Arial" panose="020B0604020202020204" pitchFamily="34" charset="0"/>
                <a:cs typeface="Arial" panose="020B0604020202020204" pitchFamily="34" charset="0"/>
              </a:rPr>
              <a:t>and </a:t>
            </a:r>
            <a:r>
              <a:rPr lang="en-US" sz="3200" dirty="0">
                <a:latin typeface="Arial" panose="020B0604020202020204" pitchFamily="34" charset="0"/>
                <a:cs typeface="Arial" panose="020B0604020202020204" pitchFamily="34" charset="0"/>
              </a:rPr>
              <a:t>stimulate osteoclast resorption of bone, suggesting that polymorphisms in genes affecting iron homeostasis can increase the susceptibility for the development of </a:t>
            </a:r>
            <a:r>
              <a:rPr lang="en-US" sz="3200" dirty="0" smtClean="0">
                <a:latin typeface="Arial" panose="020B0604020202020204" pitchFamily="34" charset="0"/>
                <a:cs typeface="Arial" panose="020B0604020202020204" pitchFamily="34" charset="0"/>
              </a:rPr>
              <a:t>osteoporosis (2,3) (Figure 1).</a:t>
            </a:r>
            <a:endParaRPr lang="en-US" sz="3200" dirty="0">
              <a:latin typeface="Arial" panose="020B0604020202020204" pitchFamily="34" charset="0"/>
              <a:cs typeface="Arial" panose="020B0604020202020204" pitchFamily="34" charset="0"/>
            </a:endParaRPr>
          </a:p>
          <a:p>
            <a:pPr algn="just">
              <a:lnSpc>
                <a:spcPct val="150000"/>
              </a:lnSpc>
            </a:pPr>
            <a:r>
              <a:rPr lang="en-US" sz="3200" dirty="0">
                <a:latin typeface="Arial" panose="020B0604020202020204" pitchFamily="34" charset="0"/>
                <a:cs typeface="Arial" panose="020B0604020202020204" pitchFamily="34" charset="0"/>
              </a:rPr>
              <a:t>In the present study, we aimed to </a:t>
            </a:r>
            <a:r>
              <a:rPr lang="en-US" sz="3200" dirty="0" err="1">
                <a:latin typeface="Arial" panose="020B0604020202020204" pitchFamily="34" charset="0"/>
                <a:cs typeface="Arial" panose="020B0604020202020204" pitchFamily="34" charset="0"/>
              </a:rPr>
              <a:t>analyse</a:t>
            </a:r>
            <a:r>
              <a:rPr lang="en-US" sz="3200" dirty="0">
                <a:latin typeface="Arial" panose="020B0604020202020204" pitchFamily="34" charset="0"/>
                <a:cs typeface="Arial" panose="020B0604020202020204" pitchFamily="34" charset="0"/>
              </a:rPr>
              <a:t> the epistatic relationship between two iron metabolism related genes - haptoglobin (</a:t>
            </a:r>
            <a:r>
              <a:rPr lang="en-US" sz="3200" i="1" dirty="0" err="1">
                <a:latin typeface="Arial" panose="020B0604020202020204" pitchFamily="34" charset="0"/>
                <a:cs typeface="Arial" panose="020B0604020202020204" pitchFamily="34" charset="0"/>
              </a:rPr>
              <a:t>Hp</a:t>
            </a:r>
            <a:r>
              <a:rPr lang="en-US" sz="3200" dirty="0">
                <a:latin typeface="Arial" panose="020B0604020202020204" pitchFamily="34" charset="0"/>
                <a:cs typeface="Arial" panose="020B0604020202020204" pitchFamily="34" charset="0"/>
              </a:rPr>
              <a:t>) and </a:t>
            </a:r>
            <a:r>
              <a:rPr lang="en-US" sz="3200" i="1" dirty="0">
                <a:latin typeface="Arial" panose="020B0604020202020204" pitchFamily="34" charset="0"/>
                <a:cs typeface="Arial" panose="020B0604020202020204" pitchFamily="34" charset="0"/>
              </a:rPr>
              <a:t>HFE </a:t>
            </a:r>
            <a:r>
              <a:rPr lang="en-US" sz="3200" dirty="0">
                <a:latin typeface="Arial" panose="020B0604020202020204" pitchFamily="34" charset="0"/>
                <a:cs typeface="Arial" panose="020B0604020202020204" pitchFamily="34" charset="0"/>
              </a:rPr>
              <a:t>– in osteoporosis.</a:t>
            </a:r>
            <a:endParaRPr lang="pt-PT" sz="3200" i="1" dirty="0">
              <a:latin typeface="Arial" panose="020B0604020202020204" pitchFamily="34" charset="0"/>
              <a:cs typeface="Arial" panose="020B0604020202020204" pitchFamily="34" charset="0"/>
            </a:endParaRPr>
          </a:p>
        </p:txBody>
      </p:sp>
      <p:sp>
        <p:nvSpPr>
          <p:cNvPr id="25" name="CaixaDeTexto 24"/>
          <p:cNvSpPr txBox="1"/>
          <p:nvPr/>
        </p:nvSpPr>
        <p:spPr>
          <a:xfrm>
            <a:off x="18568497" y="9109416"/>
            <a:ext cx="10967153" cy="11264622"/>
          </a:xfrm>
          <a:prstGeom prst="rect">
            <a:avLst/>
          </a:prstGeom>
          <a:noFill/>
        </p:spPr>
        <p:txBody>
          <a:bodyPr wrap="square" rtlCol="0">
            <a:spAutoFit/>
          </a:bodyPr>
          <a:lstStyle/>
          <a:p>
            <a:pPr algn="ctr">
              <a:lnSpc>
                <a:spcPct val="150000"/>
              </a:lnSpc>
            </a:pPr>
            <a:r>
              <a:rPr lang="en-US" sz="4000" b="1" dirty="0" smtClean="0">
                <a:solidFill>
                  <a:srgbClr val="296564"/>
                </a:solidFill>
                <a:latin typeface="Arial" panose="020B0604020202020204" pitchFamily="34" charset="0"/>
                <a:cs typeface="Arial" panose="020B0604020202020204" pitchFamily="34" charset="0"/>
              </a:rPr>
              <a:t>Materials and Methods</a:t>
            </a:r>
            <a:endParaRPr lang="en-US" sz="4000" dirty="0" smtClean="0">
              <a:solidFill>
                <a:srgbClr val="296564"/>
              </a:solidFill>
              <a:latin typeface="Arial" panose="020B0604020202020204" pitchFamily="34" charset="0"/>
              <a:cs typeface="Arial" panose="020B0604020202020204" pitchFamily="34" charset="0"/>
            </a:endParaRPr>
          </a:p>
          <a:p>
            <a:pPr algn="just">
              <a:lnSpc>
                <a:spcPct val="150000"/>
              </a:lnSpc>
            </a:pPr>
            <a:r>
              <a:rPr lang="en-US" sz="3200" dirty="0">
                <a:latin typeface="Arial" panose="020B0604020202020204" pitchFamily="34" charset="0"/>
                <a:cs typeface="Arial" panose="020B0604020202020204" pitchFamily="34" charset="0"/>
              </a:rPr>
              <a:t>We </a:t>
            </a:r>
            <a:r>
              <a:rPr lang="en-US" sz="3200" dirty="0" smtClean="0">
                <a:latin typeface="Arial" panose="020B0604020202020204" pitchFamily="34" charset="0"/>
                <a:cs typeface="Arial" panose="020B0604020202020204" pitchFamily="34" charset="0"/>
              </a:rPr>
              <a:t>studied </a:t>
            </a:r>
            <a:r>
              <a:rPr lang="en-US" sz="3200" dirty="0">
                <a:latin typeface="Arial" panose="020B0604020202020204" pitchFamily="34" charset="0"/>
                <a:cs typeface="Arial" panose="020B0604020202020204" pitchFamily="34" charset="0"/>
              </a:rPr>
              <a:t>313 patients with osteoporosis (47 males and 266 females) from </a:t>
            </a:r>
            <a:r>
              <a:rPr lang="pt-PT" sz="3200" dirty="0" smtClean="0">
                <a:latin typeface="Arial" panose="020B0604020202020204" pitchFamily="34" charset="0"/>
                <a:cs typeface="Arial" panose="020B0604020202020204" pitchFamily="34" charset="0"/>
              </a:rPr>
              <a:t>Clínica </a:t>
            </a:r>
            <a:r>
              <a:rPr lang="pt-PT" sz="3200" dirty="0">
                <a:latin typeface="Arial" panose="020B0604020202020204" pitchFamily="34" charset="0"/>
                <a:cs typeface="Arial" panose="020B0604020202020204" pitchFamily="34" charset="0"/>
              </a:rPr>
              <a:t>de Endocrinologia, Diabetes e Metabolismo de </a:t>
            </a:r>
            <a:r>
              <a:rPr lang="pt-PT" sz="3200" dirty="0" smtClean="0">
                <a:latin typeface="Arial" panose="020B0604020202020204" pitchFamily="34" charset="0"/>
                <a:cs typeface="Arial" panose="020B0604020202020204" pitchFamily="34" charset="0"/>
              </a:rPr>
              <a:t>Lisboa </a:t>
            </a:r>
            <a:r>
              <a:rPr lang="en-US" sz="3200" dirty="0" smtClean="0">
                <a:latin typeface="Arial" panose="020B0604020202020204" pitchFamily="34" charset="0"/>
                <a:cs typeface="Arial" panose="020B0604020202020204" pitchFamily="34" charset="0"/>
              </a:rPr>
              <a:t>and </a:t>
            </a:r>
            <a:r>
              <a:rPr lang="en-US" sz="3200" dirty="0">
                <a:latin typeface="Arial" panose="020B0604020202020204" pitchFamily="34" charset="0"/>
                <a:cs typeface="Arial" panose="020B0604020202020204" pitchFamily="34" charset="0"/>
              </a:rPr>
              <a:t>from </a:t>
            </a:r>
            <a:r>
              <a:rPr lang="pt-PT" sz="3200" dirty="0" smtClean="0">
                <a:latin typeface="Arial" panose="020B0604020202020204" pitchFamily="34" charset="0"/>
                <a:cs typeface="Arial" panose="020B0604020202020204" pitchFamily="34" charset="0"/>
              </a:rPr>
              <a:t>Centro </a:t>
            </a:r>
            <a:r>
              <a:rPr lang="pt-PT" sz="3200" dirty="0">
                <a:latin typeface="Arial" panose="020B0604020202020204" pitchFamily="34" charset="0"/>
                <a:cs typeface="Arial" panose="020B0604020202020204" pitchFamily="34" charset="0"/>
              </a:rPr>
              <a:t>Interdisciplinar de Estudo da Performance Humana, Faculdade de Motricidade Humana da Universidade de Lisboa</a:t>
            </a:r>
            <a:r>
              <a:rPr lang="en-US" sz="3200" dirty="0" smtClean="0">
                <a:latin typeface="Arial" panose="020B0604020202020204" pitchFamily="34" charset="0"/>
                <a:cs typeface="Arial" panose="020B0604020202020204" pitchFamily="34" charset="0"/>
              </a:rPr>
              <a:t>. </a:t>
            </a:r>
            <a:r>
              <a:rPr lang="en-US" sz="3200" dirty="0">
                <a:latin typeface="Arial" panose="020B0604020202020204" pitchFamily="34" charset="0"/>
                <a:cs typeface="Arial" panose="020B0604020202020204" pitchFamily="34" charset="0"/>
              </a:rPr>
              <a:t>Their average age was 63.96 ± 10.37 years </a:t>
            </a:r>
            <a:r>
              <a:rPr lang="en-US" sz="3200" dirty="0" smtClean="0">
                <a:latin typeface="Arial" panose="020B0604020202020204" pitchFamily="34" charset="0"/>
                <a:cs typeface="Arial" panose="020B0604020202020204" pitchFamily="34" charset="0"/>
              </a:rPr>
              <a:t>and their </a:t>
            </a:r>
            <a:r>
              <a:rPr lang="en-US" sz="3200" dirty="0">
                <a:latin typeface="Arial" panose="020B0604020202020204" pitchFamily="34" charset="0"/>
                <a:cs typeface="Arial" panose="020B0604020202020204" pitchFamily="34" charset="0"/>
              </a:rPr>
              <a:t>body mass index (BMI) was 27.17 ± 4.41 </a:t>
            </a:r>
            <a:r>
              <a:rPr lang="en-US" sz="3200" dirty="0" smtClean="0">
                <a:latin typeface="Arial" panose="020B0604020202020204" pitchFamily="34" charset="0"/>
                <a:cs typeface="Arial" panose="020B0604020202020204" pitchFamily="34" charset="0"/>
              </a:rPr>
              <a:t>Kg/m</a:t>
            </a:r>
            <a:r>
              <a:rPr lang="pt-PT" sz="3200" baseline="30000" dirty="0">
                <a:latin typeface="Arial" panose="020B0604020202020204" pitchFamily="34" charset="0"/>
                <a:cs typeface="Arial" panose="020B0604020202020204" pitchFamily="34" charset="0"/>
              </a:rPr>
              <a:t>2</a:t>
            </a:r>
            <a:r>
              <a:rPr lang="en-US" sz="3200" dirty="0" smtClean="0">
                <a:latin typeface="Arial" panose="020B0604020202020204" pitchFamily="34" charset="0"/>
                <a:cs typeface="Arial" panose="020B0604020202020204" pitchFamily="34" charset="0"/>
              </a:rPr>
              <a:t>. </a:t>
            </a:r>
            <a:r>
              <a:rPr lang="en-US" sz="3200" dirty="0">
                <a:latin typeface="Arial" panose="020B0604020202020204" pitchFamily="34" charset="0"/>
                <a:cs typeface="Arial" panose="020B0604020202020204" pitchFamily="34" charset="0"/>
              </a:rPr>
              <a:t>A total of 450 controls with normal BMD from the same </a:t>
            </a:r>
            <a:r>
              <a:rPr lang="en-US" sz="3200" dirty="0" smtClean="0">
                <a:latin typeface="Arial" panose="020B0604020202020204" pitchFamily="34" charset="0"/>
                <a:cs typeface="Arial" panose="020B0604020202020204" pitchFamily="34" charset="0"/>
              </a:rPr>
              <a:t>institutions were </a:t>
            </a:r>
            <a:r>
              <a:rPr lang="en-US" sz="3200" dirty="0">
                <a:latin typeface="Arial" panose="020B0604020202020204" pitchFamily="34" charset="0"/>
                <a:cs typeface="Arial" panose="020B0604020202020204" pitchFamily="34" charset="0"/>
              </a:rPr>
              <a:t>used (89 males and 361 females), with an average age of 49.88 ± 12.67 years and a BMI of 30.26 ± 5.36 </a:t>
            </a:r>
            <a:r>
              <a:rPr lang="en-US" sz="3200" dirty="0" smtClean="0">
                <a:latin typeface="Arial" panose="020B0604020202020204" pitchFamily="34" charset="0"/>
                <a:cs typeface="Arial" panose="020B0604020202020204" pitchFamily="34" charset="0"/>
              </a:rPr>
              <a:t>Kg/m</a:t>
            </a:r>
            <a:r>
              <a:rPr lang="pt-PT" sz="3200" baseline="30000" dirty="0">
                <a:latin typeface="Arial" panose="020B0604020202020204" pitchFamily="34" charset="0"/>
                <a:cs typeface="Arial" panose="020B0604020202020204" pitchFamily="34" charset="0"/>
              </a:rPr>
              <a:t>2</a:t>
            </a:r>
            <a:r>
              <a:rPr lang="en-US" sz="3200" dirty="0" smtClean="0">
                <a:latin typeface="Arial" panose="020B0604020202020204" pitchFamily="34" charset="0"/>
                <a:cs typeface="Arial" panose="020B0604020202020204" pitchFamily="34" charset="0"/>
              </a:rPr>
              <a:t>. </a:t>
            </a:r>
            <a:r>
              <a:rPr lang="en-GB" sz="3200" dirty="0">
                <a:latin typeface="Arial" panose="020B0604020202020204" pitchFamily="34" charset="0"/>
                <a:cs typeface="Arial" panose="020B0604020202020204" pitchFamily="34" charset="0"/>
              </a:rPr>
              <a:t>Haptoglobin phenotype was determined by polyacrylamide gel electrophoresis (PAGE) and </a:t>
            </a:r>
            <a:r>
              <a:rPr lang="en-GB" sz="3200" i="1" dirty="0">
                <a:latin typeface="Arial" panose="020B0604020202020204" pitchFamily="34" charset="0"/>
                <a:cs typeface="Arial" panose="020B0604020202020204" pitchFamily="34" charset="0"/>
              </a:rPr>
              <a:t>HFE</a:t>
            </a:r>
            <a:r>
              <a:rPr lang="en-GB" sz="3200" dirty="0">
                <a:latin typeface="Arial" panose="020B0604020202020204" pitchFamily="34" charset="0"/>
                <a:cs typeface="Arial" panose="020B0604020202020204" pitchFamily="34" charset="0"/>
              </a:rPr>
              <a:t> polymorphisms (H63D and C282Y) were evaluated by PCR-RFLP. All statistical tests were performed with SPSS 24.0 </a:t>
            </a:r>
            <a:r>
              <a:rPr lang="en-GB" sz="3200" dirty="0" smtClean="0">
                <a:latin typeface="Arial" panose="020B0604020202020204" pitchFamily="34" charset="0"/>
                <a:cs typeface="Arial" panose="020B0604020202020204" pitchFamily="34" charset="0"/>
              </a:rPr>
              <a:t>software.</a:t>
            </a:r>
            <a:endParaRPr lang="pt-PT" sz="3200" dirty="0">
              <a:latin typeface="Arial" panose="020B0604020202020204" pitchFamily="34" charset="0"/>
              <a:cs typeface="Arial" panose="020B0604020202020204" pitchFamily="34" charset="0"/>
            </a:endParaRPr>
          </a:p>
        </p:txBody>
      </p:sp>
      <p:sp>
        <p:nvSpPr>
          <p:cNvPr id="29" name="CaixaDeTexto 28"/>
          <p:cNvSpPr txBox="1"/>
          <p:nvPr/>
        </p:nvSpPr>
        <p:spPr>
          <a:xfrm>
            <a:off x="1131476" y="34198751"/>
            <a:ext cx="28653905" cy="3231654"/>
          </a:xfrm>
          <a:prstGeom prst="rect">
            <a:avLst/>
          </a:prstGeom>
          <a:noFill/>
        </p:spPr>
        <p:txBody>
          <a:bodyPr wrap="square" rtlCol="0">
            <a:spAutoFit/>
          </a:bodyPr>
          <a:lstStyle/>
          <a:p>
            <a:pPr algn="ctr">
              <a:lnSpc>
                <a:spcPct val="150000"/>
              </a:lnSpc>
            </a:pPr>
            <a:r>
              <a:rPr lang="en-US" sz="4000" b="1" dirty="0" smtClean="0">
                <a:solidFill>
                  <a:srgbClr val="296564"/>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Conclusion</a:t>
            </a:r>
          </a:p>
          <a:p>
            <a:pPr marL="457200" indent="-457200" algn="just">
              <a:lnSpc>
                <a:spcPct val="150000"/>
              </a:lnSpc>
              <a:buFont typeface="Wingdings" panose="05000000000000000000" pitchFamily="2" charset="2"/>
              <a:buChar char="ü"/>
            </a:pPr>
            <a:r>
              <a:rPr lang="en-US" sz="3200" dirty="0" smtClean="0">
                <a:latin typeface="Arial" panose="020B0604020202020204" pitchFamily="34" charset="0"/>
                <a:cs typeface="Arial" panose="020B0604020202020204" pitchFamily="34" charset="0"/>
              </a:rPr>
              <a:t>In conclusion, </a:t>
            </a:r>
            <a:r>
              <a:rPr lang="en-US" sz="3200" dirty="0">
                <a:latin typeface="Arial" panose="020B0604020202020204" pitchFamily="34" charset="0"/>
                <a:cs typeface="Arial" panose="020B0604020202020204" pitchFamily="34" charset="0"/>
              </a:rPr>
              <a:t>a signiﬁcant epistatic interaction was detected between haptoglobin and </a:t>
            </a:r>
            <a:r>
              <a:rPr lang="en-US" sz="3200" i="1" dirty="0" smtClean="0">
                <a:latin typeface="Arial" panose="020B0604020202020204" pitchFamily="34" charset="0"/>
                <a:cs typeface="Arial" panose="020B0604020202020204" pitchFamily="34" charset="0"/>
              </a:rPr>
              <a:t>HFE </a:t>
            </a:r>
            <a:r>
              <a:rPr lang="en-US" sz="3200" dirty="0" smtClean="0">
                <a:latin typeface="Arial" panose="020B0604020202020204" pitchFamily="34" charset="0"/>
                <a:cs typeface="Arial" panose="020B0604020202020204" pitchFamily="34" charset="0"/>
              </a:rPr>
              <a:t>genes in </a:t>
            </a:r>
            <a:r>
              <a:rPr lang="en-US" sz="3200" dirty="0">
                <a:latin typeface="Arial" panose="020B0604020202020204" pitchFamily="34" charset="0"/>
                <a:cs typeface="Arial" panose="020B0604020202020204" pitchFamily="34" charset="0"/>
              </a:rPr>
              <a:t>osteoporosis, where </a:t>
            </a:r>
            <a:r>
              <a:rPr lang="en-US" sz="3200" i="1" dirty="0" err="1">
                <a:latin typeface="Arial" panose="020B0604020202020204" pitchFamily="34" charset="0"/>
                <a:cs typeface="Arial" panose="020B0604020202020204" pitchFamily="34" charset="0"/>
              </a:rPr>
              <a:t>Hp</a:t>
            </a:r>
            <a:r>
              <a:rPr lang="en-US" sz="3200" dirty="0">
                <a:latin typeface="Arial" panose="020B0604020202020204" pitchFamily="34" charset="0"/>
                <a:cs typeface="Arial" panose="020B0604020202020204" pitchFamily="34" charset="0"/>
              </a:rPr>
              <a:t> 2.2 in combination </a:t>
            </a:r>
            <a:r>
              <a:rPr lang="en-US" sz="3200" dirty="0" smtClean="0">
                <a:latin typeface="Arial" panose="020B0604020202020204" pitchFamily="34" charset="0"/>
                <a:cs typeface="Arial" panose="020B0604020202020204" pitchFamily="34" charset="0"/>
              </a:rPr>
              <a:t>with H63D </a:t>
            </a:r>
            <a:r>
              <a:rPr lang="en-US" sz="3200" dirty="0">
                <a:latin typeface="Arial" panose="020B0604020202020204" pitchFamily="34" charset="0"/>
                <a:cs typeface="Arial" panose="020B0604020202020204" pitchFamily="34" charset="0"/>
              </a:rPr>
              <a:t>HH genotype appear to increase the risk for developing osteoporosis. Since these genes are related to iron metabolism, the results of this study reinforce an important action of this metabolism in the development of osteoporosis</a:t>
            </a:r>
            <a:r>
              <a:rPr lang="en-US" sz="3200" dirty="0" smtClean="0">
                <a:latin typeface="Arial" panose="020B0604020202020204" pitchFamily="34" charset="0"/>
                <a:cs typeface="Arial" panose="020B0604020202020204" pitchFamily="34" charset="0"/>
              </a:rPr>
              <a:t>.</a:t>
            </a:r>
            <a:endParaRPr lang="pt-PT" sz="3200" dirty="0">
              <a:latin typeface="Arial" panose="020B0604020202020204" pitchFamily="34" charset="0"/>
              <a:cs typeface="Arial" panose="020B0604020202020204" pitchFamily="34" charset="0"/>
            </a:endParaRPr>
          </a:p>
        </p:txBody>
      </p:sp>
      <p:sp>
        <p:nvSpPr>
          <p:cNvPr id="10" name="Retângulo 9"/>
          <p:cNvSpPr/>
          <p:nvPr/>
        </p:nvSpPr>
        <p:spPr>
          <a:xfrm>
            <a:off x="897546" y="20421600"/>
            <a:ext cx="28852058" cy="13601474"/>
          </a:xfrm>
          <a:prstGeom prst="rect">
            <a:avLst/>
          </a:prstGeom>
          <a:noFill/>
          <a:ln w="76200">
            <a:solidFill>
              <a:srgbClr val="29656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2719"/>
          </a:p>
        </p:txBody>
      </p:sp>
      <p:sp>
        <p:nvSpPr>
          <p:cNvPr id="12" name="Retângulo 11"/>
          <p:cNvSpPr/>
          <p:nvPr/>
        </p:nvSpPr>
        <p:spPr>
          <a:xfrm>
            <a:off x="1298398" y="21170592"/>
            <a:ext cx="13694283" cy="9694962"/>
          </a:xfrm>
          <a:prstGeom prst="rect">
            <a:avLst/>
          </a:prstGeom>
        </p:spPr>
        <p:txBody>
          <a:bodyPr wrap="square">
            <a:spAutoFit/>
          </a:bodyPr>
          <a:lstStyle/>
          <a:p>
            <a:pPr algn="just">
              <a:lnSpc>
                <a:spcPct val="150000"/>
              </a:lnSpc>
              <a:spcAft>
                <a:spcPts val="0"/>
              </a:spcAft>
            </a:pPr>
            <a:r>
              <a:rPr lang="en-GB" sz="3200" dirty="0">
                <a:latin typeface="Arial" panose="020B0604020202020204" pitchFamily="34" charset="0"/>
                <a:ea typeface="Calibri" panose="020F0502020204030204" pitchFamily="34" charset="0"/>
                <a:cs typeface="Arial" panose="020B0604020202020204" pitchFamily="34" charset="0"/>
              </a:rPr>
              <a:t>W</a:t>
            </a:r>
            <a:r>
              <a:rPr lang="en-GB" sz="3200" dirty="0" smtClean="0">
                <a:latin typeface="Arial" panose="020B0604020202020204" pitchFamily="34" charset="0"/>
                <a:ea typeface="Calibri" panose="020F0502020204030204" pitchFamily="34" charset="0"/>
                <a:cs typeface="Arial" panose="020B0604020202020204" pitchFamily="34" charset="0"/>
              </a:rPr>
              <a:t>e </a:t>
            </a:r>
            <a:r>
              <a:rPr lang="en-GB" sz="3200" dirty="0">
                <a:latin typeface="Arial" panose="020B0604020202020204" pitchFamily="34" charset="0"/>
                <a:ea typeface="Calibri" panose="020F0502020204030204" pitchFamily="34" charset="0"/>
                <a:cs typeface="Arial" panose="020B0604020202020204" pitchFamily="34" charset="0"/>
              </a:rPr>
              <a:t>compared the patients and the control group for age, gender and body mass index (</a:t>
            </a:r>
            <a:r>
              <a:rPr lang="en-GB" sz="3200" dirty="0" smtClean="0">
                <a:latin typeface="Arial" panose="020B0604020202020204" pitchFamily="34" charset="0"/>
                <a:ea typeface="Calibri" panose="020F0502020204030204" pitchFamily="34" charset="0"/>
                <a:cs typeface="Arial" panose="020B0604020202020204" pitchFamily="34" charset="0"/>
              </a:rPr>
              <a:t>BMI), to </a:t>
            </a:r>
            <a:r>
              <a:rPr lang="en-GB" sz="3200" dirty="0">
                <a:latin typeface="Arial" panose="020B0604020202020204" pitchFamily="34" charset="0"/>
                <a:ea typeface="Calibri" panose="020F0502020204030204" pitchFamily="34" charset="0"/>
                <a:cs typeface="Arial" panose="020B0604020202020204" pitchFamily="34" charset="0"/>
              </a:rPr>
              <a:t>avoid possible bias. Age was higher in patients with osteoporosis (p&lt;0.001) and BMI was lower in these patients (p&lt;0.001). Regarding gender, there were no statistically significant difference (p=0.091) between the two </a:t>
            </a:r>
            <a:r>
              <a:rPr lang="en-GB" sz="3200" dirty="0" smtClean="0">
                <a:latin typeface="Arial" panose="020B0604020202020204" pitchFamily="34" charset="0"/>
                <a:ea typeface="Calibri" panose="020F0502020204030204" pitchFamily="34" charset="0"/>
                <a:cs typeface="Arial" panose="020B0604020202020204" pitchFamily="34" charset="0"/>
              </a:rPr>
              <a:t>groups (Table 1). </a:t>
            </a:r>
          </a:p>
          <a:p>
            <a:pPr algn="just">
              <a:lnSpc>
                <a:spcPct val="150000"/>
              </a:lnSpc>
              <a:spcAft>
                <a:spcPts val="0"/>
              </a:spcAft>
            </a:pPr>
            <a:r>
              <a:rPr lang="en-US" sz="3200" dirty="0">
                <a:latin typeface="Arial" panose="020B0604020202020204" pitchFamily="34" charset="0"/>
                <a:ea typeface="Calibri" panose="020F0502020204030204" pitchFamily="34" charset="0"/>
                <a:cs typeface="Arial" panose="020B0604020202020204" pitchFamily="34" charset="0"/>
              </a:rPr>
              <a:t>Results show no significant differences between the two populations concerning distributions of </a:t>
            </a:r>
            <a:r>
              <a:rPr lang="en-US" sz="3200" dirty="0" err="1">
                <a:latin typeface="Arial" panose="020B0604020202020204" pitchFamily="34" charset="0"/>
                <a:ea typeface="Calibri" panose="020F0502020204030204" pitchFamily="34" charset="0"/>
                <a:cs typeface="Arial" panose="020B0604020202020204" pitchFamily="34" charset="0"/>
              </a:rPr>
              <a:t>Hp</a:t>
            </a:r>
            <a:r>
              <a:rPr lang="en-US" sz="3200" dirty="0">
                <a:latin typeface="Arial" panose="020B0604020202020204" pitchFamily="34" charset="0"/>
                <a:ea typeface="Calibri" panose="020F0502020204030204" pitchFamily="34" charset="0"/>
                <a:cs typeface="Arial" panose="020B0604020202020204" pitchFamily="34" charset="0"/>
              </a:rPr>
              <a:t> phenotypes or H63D or C282Y genotypes (p=0.724, p=0.931 and p=0.259, respectively; Table 2</a:t>
            </a:r>
            <a:r>
              <a:rPr lang="en-US" sz="3200" dirty="0" smtClean="0">
                <a:latin typeface="Arial" panose="020B0604020202020204" pitchFamily="34" charset="0"/>
                <a:ea typeface="Calibri" panose="020F0502020204030204" pitchFamily="34" charset="0"/>
                <a:cs typeface="Arial" panose="020B0604020202020204" pitchFamily="34" charset="0"/>
              </a:rPr>
              <a:t>). </a:t>
            </a:r>
            <a:r>
              <a:rPr lang="en-GB" sz="3200" dirty="0" smtClean="0">
                <a:latin typeface="Arial" panose="020B0604020202020204" pitchFamily="34" charset="0"/>
                <a:ea typeface="Calibri" panose="020F0502020204030204" pitchFamily="34" charset="0"/>
                <a:cs typeface="Arial" panose="020B0604020202020204" pitchFamily="34" charset="0"/>
              </a:rPr>
              <a:t>However</a:t>
            </a:r>
            <a:r>
              <a:rPr lang="en-GB" sz="3200" dirty="0">
                <a:latin typeface="Arial" panose="020B0604020202020204" pitchFamily="34" charset="0"/>
                <a:ea typeface="Calibri" panose="020F0502020204030204" pitchFamily="34" charset="0"/>
                <a:cs typeface="Arial" panose="020B0604020202020204" pitchFamily="34" charset="0"/>
              </a:rPr>
              <a:t>, </a:t>
            </a:r>
            <a:r>
              <a:rPr lang="en-GB" sz="3200" dirty="0" smtClean="0">
                <a:latin typeface="Arial" panose="020B0604020202020204" pitchFamily="34" charset="0"/>
                <a:ea typeface="Calibri" panose="020F0502020204030204" pitchFamily="34" charset="0"/>
                <a:cs typeface="Arial" panose="020B0604020202020204" pitchFamily="34" charset="0"/>
              </a:rPr>
              <a:t>regarding </a:t>
            </a:r>
            <a:r>
              <a:rPr lang="en-GB" sz="3200" dirty="0">
                <a:latin typeface="Arial" panose="020B0604020202020204" pitchFamily="34" charset="0"/>
                <a:ea typeface="Calibri" panose="020F0502020204030204" pitchFamily="34" charset="0"/>
                <a:cs typeface="Arial" panose="020B0604020202020204" pitchFamily="34" charset="0"/>
              </a:rPr>
              <a:t>the interaction </a:t>
            </a:r>
            <a:r>
              <a:rPr lang="en-GB" sz="3200" i="1" dirty="0">
                <a:latin typeface="Arial" panose="020B0604020202020204" pitchFamily="34" charset="0"/>
                <a:ea typeface="Calibri" panose="020F0502020204030204" pitchFamily="34" charset="0"/>
                <a:cs typeface="Arial" panose="020B0604020202020204" pitchFamily="34" charset="0"/>
              </a:rPr>
              <a:t>Hp</a:t>
            </a:r>
            <a:r>
              <a:rPr lang="en-GB" sz="3200" dirty="0">
                <a:latin typeface="Arial" panose="020B0604020202020204" pitchFamily="34" charset="0"/>
                <a:ea typeface="Calibri" panose="020F0502020204030204" pitchFamily="34" charset="0"/>
                <a:cs typeface="Arial" panose="020B0604020202020204" pitchFamily="34" charset="0"/>
              </a:rPr>
              <a:t>-H63D, a significant difference was found between the two </a:t>
            </a:r>
            <a:r>
              <a:rPr lang="en-GB" sz="3200" dirty="0" smtClean="0">
                <a:latin typeface="Arial" panose="020B0604020202020204" pitchFamily="34" charset="0"/>
                <a:ea typeface="Calibri" panose="020F0502020204030204" pitchFamily="34" charset="0"/>
                <a:cs typeface="Arial" panose="020B0604020202020204" pitchFamily="34" charset="0"/>
              </a:rPr>
              <a:t>groups. Carriers </a:t>
            </a:r>
            <a:r>
              <a:rPr lang="en-GB" sz="3200" dirty="0">
                <a:latin typeface="Arial" panose="020B0604020202020204" pitchFamily="34" charset="0"/>
                <a:ea typeface="Calibri" panose="020F0502020204030204" pitchFamily="34" charset="0"/>
                <a:cs typeface="Arial" panose="020B0604020202020204" pitchFamily="34" charset="0"/>
              </a:rPr>
              <a:t>of </a:t>
            </a:r>
            <a:r>
              <a:rPr lang="en-GB" sz="3200" i="1" dirty="0" err="1">
                <a:latin typeface="Arial" panose="020B0604020202020204" pitchFamily="34" charset="0"/>
                <a:ea typeface="Calibri" panose="020F0502020204030204" pitchFamily="34" charset="0"/>
                <a:cs typeface="Arial" panose="020B0604020202020204" pitchFamily="34" charset="0"/>
              </a:rPr>
              <a:t>Hp</a:t>
            </a:r>
            <a:r>
              <a:rPr lang="en-GB" sz="3200" dirty="0">
                <a:latin typeface="Arial" panose="020B0604020202020204" pitchFamily="34" charset="0"/>
                <a:ea typeface="Calibri" panose="020F0502020204030204" pitchFamily="34" charset="0"/>
                <a:cs typeface="Arial" panose="020B0604020202020204" pitchFamily="34" charset="0"/>
              </a:rPr>
              <a:t> 2.2 </a:t>
            </a:r>
            <a:r>
              <a:rPr lang="en-GB" sz="3200" dirty="0" smtClean="0">
                <a:latin typeface="Arial" panose="020B0604020202020204" pitchFamily="34" charset="0"/>
                <a:ea typeface="Calibri" panose="020F0502020204030204" pitchFamily="34" charset="0"/>
                <a:cs typeface="Arial" panose="020B0604020202020204" pitchFamily="34" charset="0"/>
              </a:rPr>
              <a:t>phenotype </a:t>
            </a:r>
            <a:r>
              <a:rPr lang="en-GB" sz="3200" dirty="0">
                <a:latin typeface="Arial" panose="020B0604020202020204" pitchFamily="34" charset="0"/>
                <a:ea typeface="Calibri" panose="020F0502020204030204" pitchFamily="34" charset="0"/>
                <a:cs typeface="Arial" panose="020B0604020202020204" pitchFamily="34" charset="0"/>
              </a:rPr>
              <a:t>and H63D HH genotype, in combination, are </a:t>
            </a:r>
            <a:r>
              <a:rPr lang="en-GB" sz="3200" dirty="0" smtClean="0">
                <a:latin typeface="Arial" panose="020B0604020202020204" pitchFamily="34" charset="0"/>
                <a:ea typeface="Calibri" panose="020F0502020204030204" pitchFamily="34" charset="0"/>
                <a:cs typeface="Arial" panose="020B0604020202020204" pitchFamily="34" charset="0"/>
              </a:rPr>
              <a:t>at </a:t>
            </a:r>
            <a:r>
              <a:rPr lang="en-GB" sz="3200" dirty="0">
                <a:latin typeface="Arial" panose="020B0604020202020204" pitchFamily="34" charset="0"/>
                <a:ea typeface="Calibri" panose="020F0502020204030204" pitchFamily="34" charset="0"/>
                <a:cs typeface="Arial" panose="020B0604020202020204" pitchFamily="34" charset="0"/>
              </a:rPr>
              <a:t>increased risk for developing osteoporosis even after adjusting for age and BMI [p=0.049; OR (95% CI) = 2.509 (1.003-6.279)].</a:t>
            </a:r>
            <a:r>
              <a:rPr lang="en-GB" sz="3200" dirty="0">
                <a:solidFill>
                  <a:srgbClr val="000000"/>
                </a:solidFill>
                <a:latin typeface="Arial" panose="020B0604020202020204" pitchFamily="34" charset="0"/>
                <a:ea typeface="Calibri" panose="020F0502020204030204" pitchFamily="34" charset="0"/>
                <a:cs typeface="Arial" panose="020B0604020202020204" pitchFamily="34" charset="0"/>
              </a:rPr>
              <a:t> </a:t>
            </a:r>
            <a:r>
              <a:rPr lang="en-GB" sz="3200" dirty="0">
                <a:latin typeface="Arial" panose="020B0604020202020204" pitchFamily="34" charset="0"/>
                <a:ea typeface="Calibri" panose="020F0502020204030204" pitchFamily="34" charset="0"/>
                <a:cs typeface="Arial" panose="020B0604020202020204" pitchFamily="34" charset="0"/>
              </a:rPr>
              <a:t>These results are shown in Table 3</a:t>
            </a:r>
            <a:r>
              <a:rPr lang="en-GB" sz="3200" dirty="0" smtClean="0">
                <a:latin typeface="Arial" panose="020B0604020202020204" pitchFamily="34" charset="0"/>
                <a:ea typeface="Calibri" panose="020F0502020204030204" pitchFamily="34" charset="0"/>
                <a:cs typeface="Arial" panose="020B0604020202020204" pitchFamily="34" charset="0"/>
              </a:rPr>
              <a:t>.</a:t>
            </a:r>
            <a:endParaRPr lang="pt-PT" sz="3200" dirty="0">
              <a:latin typeface="Arial" panose="020B0604020202020204" pitchFamily="34" charset="0"/>
              <a:ea typeface="Calibri" panose="020F0502020204030204" pitchFamily="34" charset="0"/>
              <a:cs typeface="Arial" panose="020B0604020202020204" pitchFamily="34" charset="0"/>
            </a:endParaRPr>
          </a:p>
        </p:txBody>
      </p:sp>
      <p:sp>
        <p:nvSpPr>
          <p:cNvPr id="13" name="CaixaDeTexto 12"/>
          <p:cNvSpPr txBox="1"/>
          <p:nvPr/>
        </p:nvSpPr>
        <p:spPr>
          <a:xfrm>
            <a:off x="11806011" y="20479852"/>
            <a:ext cx="6988628" cy="707886"/>
          </a:xfrm>
          <a:prstGeom prst="rect">
            <a:avLst/>
          </a:prstGeom>
          <a:noFill/>
        </p:spPr>
        <p:txBody>
          <a:bodyPr wrap="square" rtlCol="0">
            <a:spAutoFit/>
          </a:bodyPr>
          <a:lstStyle/>
          <a:p>
            <a:pPr algn="ctr"/>
            <a:r>
              <a:rPr lang="en-GB" sz="4000" b="1" dirty="0" smtClean="0">
                <a:solidFill>
                  <a:srgbClr val="296564"/>
                </a:solidFill>
                <a:latin typeface="Arial" panose="020B0604020202020204" pitchFamily="34" charset="0"/>
                <a:cs typeface="Arial" panose="020B0604020202020204" pitchFamily="34" charset="0"/>
              </a:rPr>
              <a:t>Results</a:t>
            </a:r>
            <a:endParaRPr lang="en-GB" sz="4000" b="1" dirty="0">
              <a:solidFill>
                <a:srgbClr val="296564"/>
              </a:solidFill>
              <a:latin typeface="Arial" panose="020B0604020202020204" pitchFamily="34" charset="0"/>
              <a:cs typeface="Arial" panose="020B0604020202020204" pitchFamily="34" charset="0"/>
            </a:endParaRPr>
          </a:p>
        </p:txBody>
      </p:sp>
      <p:graphicFrame>
        <p:nvGraphicFramePr>
          <p:cNvPr id="20" name="Tabela 19"/>
          <p:cNvGraphicFramePr>
            <a:graphicFrameLocks noGrp="1"/>
          </p:cNvGraphicFramePr>
          <p:nvPr>
            <p:extLst>
              <p:ext uri="{D42A27DB-BD31-4B8C-83A1-F6EECF244321}">
                <p14:modId xmlns:p14="http://schemas.microsoft.com/office/powerpoint/2010/main" val="602750907"/>
              </p:ext>
            </p:extLst>
          </p:nvPr>
        </p:nvGraphicFramePr>
        <p:xfrm>
          <a:off x="15253939" y="21517210"/>
          <a:ext cx="13791801" cy="3551367"/>
        </p:xfrm>
        <a:graphic>
          <a:graphicData uri="http://schemas.openxmlformats.org/drawingml/2006/table">
            <a:tbl>
              <a:tblPr firstRow="1" firstCol="1" bandRow="1"/>
              <a:tblGrid>
                <a:gridCol w="4700404">
                  <a:extLst>
                    <a:ext uri="{9D8B030D-6E8A-4147-A177-3AD203B41FA5}">
                      <a16:colId xmlns:a16="http://schemas.microsoft.com/office/drawing/2014/main" val="20000"/>
                    </a:ext>
                  </a:extLst>
                </a:gridCol>
                <a:gridCol w="3132380">
                  <a:extLst>
                    <a:ext uri="{9D8B030D-6E8A-4147-A177-3AD203B41FA5}">
                      <a16:colId xmlns:a16="http://schemas.microsoft.com/office/drawing/2014/main" val="20001"/>
                    </a:ext>
                  </a:extLst>
                </a:gridCol>
                <a:gridCol w="4253344">
                  <a:extLst>
                    <a:ext uri="{9D8B030D-6E8A-4147-A177-3AD203B41FA5}">
                      <a16:colId xmlns:a16="http://schemas.microsoft.com/office/drawing/2014/main" val="20002"/>
                    </a:ext>
                  </a:extLst>
                </a:gridCol>
                <a:gridCol w="1705673">
                  <a:extLst>
                    <a:ext uri="{9D8B030D-6E8A-4147-A177-3AD203B41FA5}">
                      <a16:colId xmlns:a16="http://schemas.microsoft.com/office/drawing/2014/main" val="20003"/>
                    </a:ext>
                  </a:extLst>
                </a:gridCol>
              </a:tblGrid>
              <a:tr h="136525">
                <a:tc gridSpan="4">
                  <a:txBody>
                    <a:bodyPr/>
                    <a:lstStyle/>
                    <a:p>
                      <a:pPr algn="ctr">
                        <a:lnSpc>
                          <a:spcPct val="150000"/>
                        </a:lnSpc>
                        <a:spcAft>
                          <a:spcPts val="0"/>
                        </a:spcAft>
                      </a:pPr>
                      <a:r>
                        <a:rPr lang="en-US" sz="2400" b="1" dirty="0" smtClean="0">
                          <a:effectLst/>
                          <a:latin typeface="Arial" panose="020B0604020202020204" pitchFamily="34" charset="0"/>
                          <a:cs typeface="Arial" panose="020B0604020202020204" pitchFamily="34" charset="0"/>
                        </a:rPr>
                        <a:t>Table 1 – Comparison of age, gender and BMI between patients and controls</a:t>
                      </a:r>
                    </a:p>
                  </a:txBody>
                  <a:tcPr marL="68580" marR="68580" marT="0" marB="0" anchor="ctr">
                    <a:lnL>
                      <a:noFill/>
                    </a:lnL>
                    <a:lnR>
                      <a:noFill/>
                    </a:lnR>
                    <a:lnT w="12700" cap="flat" cmpd="sng" algn="ctr">
                      <a:solidFill>
                        <a:srgbClr val="767171"/>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0000"/>
                  </a:ext>
                </a:extLst>
              </a:tr>
              <a:tr h="166370">
                <a:tc>
                  <a:txBody>
                    <a:bodyPr/>
                    <a:lstStyle/>
                    <a:p>
                      <a:pPr algn="ctr">
                        <a:lnSpc>
                          <a:spcPct val="150000"/>
                        </a:lnSpc>
                        <a:spcAft>
                          <a:spcPts val="0"/>
                        </a:spcAft>
                      </a:pPr>
                      <a:r>
                        <a:rPr lang="en-GB" sz="2000" b="1" dirty="0">
                          <a:effectLst/>
                          <a:latin typeface="Arial" panose="020B0604020202020204" pitchFamily="34" charset="0"/>
                          <a:cs typeface="Arial" panose="020B0604020202020204" pitchFamily="34" charset="0"/>
                        </a:rPr>
                        <a:t>Characteristic </a:t>
                      </a:r>
                      <a:endParaRPr lang="pt-PT" sz="2000" dirty="0">
                        <a:effectLst/>
                        <a:latin typeface="Arial" panose="020B0604020202020204" pitchFamily="34" charset="0"/>
                        <a:cs typeface="Arial" panose="020B0604020202020204" pitchFamily="34" charset="0"/>
                      </a:endParaRPr>
                    </a:p>
                  </a:txBody>
                  <a:tcPr marL="68580" marR="68580" marT="0" marB="0" anchor="ctr">
                    <a:lnL>
                      <a:noFill/>
                    </a:lnL>
                    <a:lnR>
                      <a:noFill/>
                    </a:lnR>
                    <a:lnT w="12700" cap="flat" cmpd="sng" algn="ctr">
                      <a:solidFill>
                        <a:srgbClr val="7F7F7F"/>
                      </a:solidFill>
                      <a:prstDash val="solid"/>
                      <a:round/>
                      <a:headEnd type="none" w="med" len="med"/>
                      <a:tailEnd type="none" w="med" len="med"/>
                    </a:lnT>
                    <a:lnB w="12700" cap="flat" cmpd="sng" algn="ctr">
                      <a:solidFill>
                        <a:srgbClr val="767171"/>
                      </a:solidFill>
                      <a:prstDash val="solid"/>
                      <a:round/>
                      <a:headEnd type="none" w="med" len="med"/>
                      <a:tailEnd type="none" w="med" len="med"/>
                    </a:lnB>
                  </a:tcPr>
                </a:tc>
                <a:tc>
                  <a:txBody>
                    <a:bodyPr/>
                    <a:lstStyle/>
                    <a:p>
                      <a:pPr algn="ctr">
                        <a:lnSpc>
                          <a:spcPct val="150000"/>
                        </a:lnSpc>
                        <a:spcAft>
                          <a:spcPts val="0"/>
                        </a:spcAft>
                      </a:pPr>
                      <a:r>
                        <a:rPr lang="en-GB" sz="2000" b="1" dirty="0">
                          <a:effectLst/>
                          <a:latin typeface="Arial" panose="020B0604020202020204" pitchFamily="34" charset="0"/>
                          <a:cs typeface="Arial" panose="020B0604020202020204" pitchFamily="34" charset="0"/>
                        </a:rPr>
                        <a:t>Controls </a:t>
                      </a:r>
                      <a:endParaRPr lang="pt-PT" sz="2000" dirty="0">
                        <a:effectLst/>
                        <a:latin typeface="Arial" panose="020B0604020202020204" pitchFamily="34" charset="0"/>
                        <a:cs typeface="Arial" panose="020B0604020202020204" pitchFamily="34" charset="0"/>
                      </a:endParaRPr>
                    </a:p>
                  </a:txBody>
                  <a:tcPr marL="68580" marR="68580" marT="0" marB="0" anchor="ctr">
                    <a:lnL>
                      <a:noFill/>
                    </a:lnL>
                    <a:lnR>
                      <a:noFill/>
                    </a:lnR>
                    <a:lnT w="12700" cap="flat" cmpd="sng" algn="ctr">
                      <a:solidFill>
                        <a:srgbClr val="7F7F7F"/>
                      </a:solidFill>
                      <a:prstDash val="solid"/>
                      <a:round/>
                      <a:headEnd type="none" w="med" len="med"/>
                      <a:tailEnd type="none" w="med" len="med"/>
                    </a:lnT>
                    <a:lnB w="12700" cap="flat" cmpd="sng" algn="ctr">
                      <a:solidFill>
                        <a:srgbClr val="767171"/>
                      </a:solidFill>
                      <a:prstDash val="solid"/>
                      <a:round/>
                      <a:headEnd type="none" w="med" len="med"/>
                      <a:tailEnd type="none" w="med" len="med"/>
                    </a:lnB>
                  </a:tcPr>
                </a:tc>
                <a:tc>
                  <a:txBody>
                    <a:bodyPr/>
                    <a:lstStyle/>
                    <a:p>
                      <a:pPr algn="ctr">
                        <a:lnSpc>
                          <a:spcPct val="150000"/>
                        </a:lnSpc>
                        <a:spcAft>
                          <a:spcPts val="0"/>
                        </a:spcAft>
                      </a:pPr>
                      <a:r>
                        <a:rPr lang="en-GB" sz="2000" b="1" dirty="0">
                          <a:effectLst/>
                          <a:latin typeface="Arial" panose="020B0604020202020204" pitchFamily="34" charset="0"/>
                          <a:cs typeface="Arial" panose="020B0604020202020204" pitchFamily="34" charset="0"/>
                        </a:rPr>
                        <a:t>Patients with osteoporosis </a:t>
                      </a:r>
                      <a:endParaRPr lang="pt-PT" sz="2000" dirty="0">
                        <a:effectLst/>
                        <a:latin typeface="Arial" panose="020B0604020202020204" pitchFamily="34" charset="0"/>
                        <a:cs typeface="Arial" panose="020B0604020202020204" pitchFamily="34" charset="0"/>
                      </a:endParaRPr>
                    </a:p>
                  </a:txBody>
                  <a:tcPr marL="68580" marR="68580" marT="0" marB="0" anchor="ctr">
                    <a:lnL>
                      <a:noFill/>
                    </a:lnL>
                    <a:lnR>
                      <a:noFill/>
                    </a:lnR>
                    <a:lnT w="12700" cap="flat" cmpd="sng" algn="ctr">
                      <a:solidFill>
                        <a:srgbClr val="7F7F7F"/>
                      </a:solidFill>
                      <a:prstDash val="solid"/>
                      <a:round/>
                      <a:headEnd type="none" w="med" len="med"/>
                      <a:tailEnd type="none" w="med" len="med"/>
                    </a:lnT>
                    <a:lnB w="12700" cap="flat" cmpd="sng" algn="ctr">
                      <a:solidFill>
                        <a:srgbClr val="767171"/>
                      </a:solidFill>
                      <a:prstDash val="solid"/>
                      <a:round/>
                      <a:headEnd type="none" w="med" len="med"/>
                      <a:tailEnd type="none" w="med" len="med"/>
                    </a:lnB>
                  </a:tcPr>
                </a:tc>
                <a:tc>
                  <a:txBody>
                    <a:bodyPr/>
                    <a:lstStyle/>
                    <a:p>
                      <a:pPr algn="ctr">
                        <a:lnSpc>
                          <a:spcPct val="150000"/>
                        </a:lnSpc>
                        <a:spcAft>
                          <a:spcPts val="0"/>
                        </a:spcAft>
                      </a:pPr>
                      <a:r>
                        <a:rPr lang="en-GB" sz="2000" b="1" i="1">
                          <a:effectLst/>
                          <a:latin typeface="Arial" panose="020B0604020202020204" pitchFamily="34" charset="0"/>
                          <a:cs typeface="Arial" panose="020B0604020202020204" pitchFamily="34" charset="0"/>
                        </a:rPr>
                        <a:t>p</a:t>
                      </a:r>
                      <a:r>
                        <a:rPr lang="en-GB" sz="2000" b="1">
                          <a:effectLst/>
                          <a:latin typeface="Arial" panose="020B0604020202020204" pitchFamily="34" charset="0"/>
                          <a:cs typeface="Arial" panose="020B0604020202020204" pitchFamily="34" charset="0"/>
                        </a:rPr>
                        <a:t>-value</a:t>
                      </a:r>
                      <a:endParaRPr lang="pt-PT" sz="2000">
                        <a:effectLst/>
                        <a:latin typeface="Arial" panose="020B0604020202020204" pitchFamily="34" charset="0"/>
                        <a:cs typeface="Arial" panose="020B0604020202020204" pitchFamily="34" charset="0"/>
                      </a:endParaRPr>
                    </a:p>
                  </a:txBody>
                  <a:tcPr marL="68580" marR="68580" marT="0" marB="0" anchor="ctr">
                    <a:lnL>
                      <a:noFill/>
                    </a:lnL>
                    <a:lnR>
                      <a:noFill/>
                    </a:lnR>
                    <a:lnT w="12700" cap="flat" cmpd="sng" algn="ctr">
                      <a:solidFill>
                        <a:srgbClr val="7F7F7F"/>
                      </a:solidFill>
                      <a:prstDash val="solid"/>
                      <a:round/>
                      <a:headEnd type="none" w="med" len="med"/>
                      <a:tailEnd type="none" w="med" len="med"/>
                    </a:lnT>
                    <a:lnB w="12700" cap="flat" cmpd="sng" algn="ctr">
                      <a:solidFill>
                        <a:srgbClr val="767171"/>
                      </a:solidFill>
                      <a:prstDash val="solid"/>
                      <a:round/>
                      <a:headEnd type="none" w="med" len="med"/>
                      <a:tailEnd type="none" w="med" len="med"/>
                    </a:lnB>
                  </a:tcPr>
                </a:tc>
                <a:extLst>
                  <a:ext uri="{0D108BD9-81ED-4DB2-BD59-A6C34878D82A}">
                    <a16:rowId xmlns:a16="http://schemas.microsoft.com/office/drawing/2014/main" val="10001"/>
                  </a:ext>
                </a:extLst>
              </a:tr>
              <a:tr h="170180">
                <a:tc>
                  <a:txBody>
                    <a:bodyPr/>
                    <a:lstStyle/>
                    <a:p>
                      <a:pPr>
                        <a:lnSpc>
                          <a:spcPct val="150000"/>
                        </a:lnSpc>
                      </a:pPr>
                      <a:r>
                        <a:rPr lang="en-GB" sz="2000">
                          <a:effectLst/>
                          <a:latin typeface="Arial" panose="020B0604020202020204" pitchFamily="34" charset="0"/>
                          <a:cs typeface="Arial" panose="020B0604020202020204" pitchFamily="34" charset="0"/>
                        </a:rPr>
                        <a:t>Age, years</a:t>
                      </a:r>
                      <a:endParaRPr lang="pt-PT" sz="2000">
                        <a:effectLst/>
                        <a:latin typeface="Arial" panose="020B0604020202020204" pitchFamily="34" charset="0"/>
                        <a:cs typeface="Arial" panose="020B0604020202020204" pitchFamily="34" charset="0"/>
                      </a:endParaRPr>
                    </a:p>
                  </a:txBody>
                  <a:tcPr marL="68580" marR="68580" marT="0" marB="0" anchor="ctr">
                    <a:lnL>
                      <a:noFill/>
                    </a:lnL>
                    <a:lnR>
                      <a:noFill/>
                    </a:lnR>
                    <a:lnT w="12700" cap="flat" cmpd="sng" algn="ctr">
                      <a:solidFill>
                        <a:srgbClr val="767171"/>
                      </a:solidFill>
                      <a:prstDash val="solid"/>
                      <a:round/>
                      <a:headEnd type="none" w="med" len="med"/>
                      <a:tailEnd type="none" w="med" len="med"/>
                    </a:lnT>
                    <a:lnB w="12700" cap="flat" cmpd="sng" algn="ctr">
                      <a:solidFill>
                        <a:srgbClr val="767171"/>
                      </a:solidFill>
                      <a:prstDash val="solid"/>
                      <a:round/>
                      <a:headEnd type="none" w="med" len="med"/>
                      <a:tailEnd type="none" w="med" len="med"/>
                    </a:lnB>
                  </a:tcPr>
                </a:tc>
                <a:tc>
                  <a:txBody>
                    <a:bodyPr/>
                    <a:lstStyle/>
                    <a:p>
                      <a:pPr algn="ctr">
                        <a:lnSpc>
                          <a:spcPct val="150000"/>
                        </a:lnSpc>
                      </a:pPr>
                      <a:r>
                        <a:rPr lang="en-GB" sz="2000" dirty="0">
                          <a:effectLst/>
                          <a:latin typeface="Arial" panose="020B0604020202020204" pitchFamily="34" charset="0"/>
                          <a:cs typeface="Arial" panose="020B0604020202020204" pitchFamily="34" charset="0"/>
                        </a:rPr>
                        <a:t>449 (51.6, 19.1-81.6)</a:t>
                      </a:r>
                      <a:endParaRPr lang="pt-PT" sz="2000" dirty="0">
                        <a:effectLst/>
                        <a:latin typeface="Arial" panose="020B0604020202020204" pitchFamily="34" charset="0"/>
                        <a:cs typeface="Arial" panose="020B0604020202020204" pitchFamily="34" charset="0"/>
                      </a:endParaRPr>
                    </a:p>
                  </a:txBody>
                  <a:tcPr marL="68580" marR="68580" marT="0" marB="0" anchor="ctr">
                    <a:lnL>
                      <a:noFill/>
                    </a:lnL>
                    <a:lnR>
                      <a:noFill/>
                    </a:lnR>
                    <a:lnT w="12700" cap="flat" cmpd="sng" algn="ctr">
                      <a:solidFill>
                        <a:srgbClr val="767171"/>
                      </a:solidFill>
                      <a:prstDash val="solid"/>
                      <a:round/>
                      <a:headEnd type="none" w="med" len="med"/>
                      <a:tailEnd type="none" w="med" len="med"/>
                    </a:lnT>
                    <a:lnB w="12700" cap="flat" cmpd="sng" algn="ctr">
                      <a:solidFill>
                        <a:srgbClr val="767171"/>
                      </a:solidFill>
                      <a:prstDash val="solid"/>
                      <a:round/>
                      <a:headEnd type="none" w="med" len="med"/>
                      <a:tailEnd type="none" w="med" len="med"/>
                    </a:lnB>
                  </a:tcPr>
                </a:tc>
                <a:tc>
                  <a:txBody>
                    <a:bodyPr/>
                    <a:lstStyle/>
                    <a:p>
                      <a:pPr algn="ctr">
                        <a:lnSpc>
                          <a:spcPct val="150000"/>
                        </a:lnSpc>
                      </a:pPr>
                      <a:r>
                        <a:rPr lang="en-GB" sz="2000" dirty="0">
                          <a:effectLst/>
                          <a:latin typeface="Arial" panose="020B0604020202020204" pitchFamily="34" charset="0"/>
                          <a:cs typeface="Arial" panose="020B0604020202020204" pitchFamily="34" charset="0"/>
                        </a:rPr>
                        <a:t>313 (63.9, 27.8-85.0)</a:t>
                      </a:r>
                      <a:endParaRPr lang="pt-PT" sz="2000" dirty="0">
                        <a:effectLst/>
                        <a:latin typeface="Arial" panose="020B0604020202020204" pitchFamily="34" charset="0"/>
                        <a:cs typeface="Arial" panose="020B0604020202020204" pitchFamily="34" charset="0"/>
                      </a:endParaRPr>
                    </a:p>
                  </a:txBody>
                  <a:tcPr marL="68580" marR="68580" marT="0" marB="0" anchor="ctr">
                    <a:lnL>
                      <a:noFill/>
                    </a:lnL>
                    <a:lnR>
                      <a:noFill/>
                    </a:lnR>
                    <a:lnT w="12700" cap="flat" cmpd="sng" algn="ctr">
                      <a:solidFill>
                        <a:srgbClr val="767171"/>
                      </a:solidFill>
                      <a:prstDash val="solid"/>
                      <a:round/>
                      <a:headEnd type="none" w="med" len="med"/>
                      <a:tailEnd type="none" w="med" len="med"/>
                    </a:lnT>
                    <a:lnB w="12700" cap="flat" cmpd="sng" algn="ctr">
                      <a:solidFill>
                        <a:srgbClr val="767171"/>
                      </a:solidFill>
                      <a:prstDash val="solid"/>
                      <a:round/>
                      <a:headEnd type="none" w="med" len="med"/>
                      <a:tailEnd type="none" w="med" len="med"/>
                    </a:lnB>
                  </a:tcPr>
                </a:tc>
                <a:tc>
                  <a:txBody>
                    <a:bodyPr/>
                    <a:lstStyle/>
                    <a:p>
                      <a:pPr algn="ctr">
                        <a:lnSpc>
                          <a:spcPct val="150000"/>
                        </a:lnSpc>
                      </a:pPr>
                      <a:r>
                        <a:rPr lang="en-GB" sz="2000" b="1" dirty="0">
                          <a:effectLst/>
                          <a:latin typeface="Arial" panose="020B0604020202020204" pitchFamily="34" charset="0"/>
                          <a:cs typeface="Arial" panose="020B0604020202020204" pitchFamily="34" charset="0"/>
                        </a:rPr>
                        <a:t>&lt;0.001</a:t>
                      </a:r>
                      <a:r>
                        <a:rPr lang="en-GB" sz="2000" b="1" baseline="30000" dirty="0">
                          <a:effectLst/>
                          <a:latin typeface="Arial" panose="020B0604020202020204" pitchFamily="34" charset="0"/>
                          <a:cs typeface="Arial" panose="020B0604020202020204" pitchFamily="34" charset="0"/>
                        </a:rPr>
                        <a:t>1</a:t>
                      </a:r>
                      <a:endParaRPr lang="pt-PT" sz="2000" dirty="0">
                        <a:effectLst/>
                        <a:latin typeface="Arial" panose="020B0604020202020204" pitchFamily="34" charset="0"/>
                        <a:cs typeface="Arial" panose="020B0604020202020204" pitchFamily="34" charset="0"/>
                      </a:endParaRPr>
                    </a:p>
                  </a:txBody>
                  <a:tcPr marL="68580" marR="68580" marT="0" marB="0" anchor="ctr">
                    <a:lnL>
                      <a:noFill/>
                    </a:lnL>
                    <a:lnR>
                      <a:noFill/>
                    </a:lnR>
                    <a:lnT w="12700" cap="flat" cmpd="sng" algn="ctr">
                      <a:solidFill>
                        <a:srgbClr val="767171"/>
                      </a:solidFill>
                      <a:prstDash val="solid"/>
                      <a:round/>
                      <a:headEnd type="none" w="med" len="med"/>
                      <a:tailEnd type="none" w="med" len="med"/>
                    </a:lnT>
                    <a:lnB w="12700" cap="flat" cmpd="sng" algn="ctr">
                      <a:solidFill>
                        <a:srgbClr val="767171"/>
                      </a:solidFill>
                      <a:prstDash val="solid"/>
                      <a:round/>
                      <a:headEnd type="none" w="med" len="med"/>
                      <a:tailEnd type="none" w="med" len="med"/>
                    </a:lnB>
                  </a:tcPr>
                </a:tc>
                <a:extLst>
                  <a:ext uri="{0D108BD9-81ED-4DB2-BD59-A6C34878D82A}">
                    <a16:rowId xmlns:a16="http://schemas.microsoft.com/office/drawing/2014/main" val="10002"/>
                  </a:ext>
                </a:extLst>
              </a:tr>
              <a:tr h="111125">
                <a:tc>
                  <a:txBody>
                    <a:bodyPr/>
                    <a:lstStyle/>
                    <a:p>
                      <a:pPr>
                        <a:lnSpc>
                          <a:spcPct val="150000"/>
                        </a:lnSpc>
                      </a:pPr>
                      <a:r>
                        <a:rPr lang="en-GB" sz="2000">
                          <a:effectLst/>
                          <a:latin typeface="Arial" panose="020B0604020202020204" pitchFamily="34" charset="0"/>
                          <a:cs typeface="Arial" panose="020B0604020202020204" pitchFamily="34" charset="0"/>
                        </a:rPr>
                        <a:t>Gender</a:t>
                      </a:r>
                      <a:endParaRPr lang="pt-PT" sz="2000">
                        <a:effectLst/>
                        <a:latin typeface="Arial" panose="020B0604020202020204" pitchFamily="34" charset="0"/>
                        <a:cs typeface="Arial" panose="020B0604020202020204" pitchFamily="34" charset="0"/>
                      </a:endParaRPr>
                    </a:p>
                  </a:txBody>
                  <a:tcPr marL="68580" marR="68580" marT="0" marB="0" anchor="ctr">
                    <a:lnL>
                      <a:noFill/>
                    </a:lnL>
                    <a:lnR>
                      <a:noFill/>
                    </a:lnR>
                    <a:lnT w="12700" cap="flat" cmpd="sng" algn="ctr">
                      <a:solidFill>
                        <a:srgbClr val="767171"/>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a:lnSpc>
                          <a:spcPct val="150000"/>
                        </a:lnSpc>
                      </a:pPr>
                      <a:endParaRPr lang="pt-PT" sz="2000" dirty="0">
                        <a:effectLst/>
                        <a:latin typeface="Arial" panose="020B0604020202020204" pitchFamily="34" charset="0"/>
                        <a:cs typeface="Arial" panose="020B0604020202020204" pitchFamily="34" charset="0"/>
                      </a:endParaRPr>
                    </a:p>
                  </a:txBody>
                  <a:tcPr marL="68580" marR="68580" marT="0" marB="0" anchor="ctr">
                    <a:lnL>
                      <a:noFill/>
                    </a:lnL>
                    <a:lnR>
                      <a:noFill/>
                    </a:lnR>
                    <a:lnT w="12700" cap="flat" cmpd="sng" algn="ctr">
                      <a:solidFill>
                        <a:srgbClr val="767171"/>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a:lnSpc>
                          <a:spcPct val="150000"/>
                        </a:lnSpc>
                      </a:pPr>
                      <a:endParaRPr lang="pt-PT" sz="2000" dirty="0">
                        <a:effectLst/>
                        <a:latin typeface="Arial" panose="020B0604020202020204" pitchFamily="34" charset="0"/>
                        <a:cs typeface="Arial" panose="020B0604020202020204" pitchFamily="34" charset="0"/>
                      </a:endParaRPr>
                    </a:p>
                  </a:txBody>
                  <a:tcPr marL="68580" marR="68580" marT="0" marB="0" anchor="ctr">
                    <a:lnL>
                      <a:noFill/>
                    </a:lnL>
                    <a:lnR>
                      <a:noFill/>
                    </a:lnR>
                    <a:lnT w="12700" cap="flat" cmpd="sng" algn="ctr">
                      <a:solidFill>
                        <a:srgbClr val="767171"/>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rowSpan="3">
                  <a:txBody>
                    <a:bodyPr/>
                    <a:lstStyle/>
                    <a:p>
                      <a:pPr algn="ctr">
                        <a:lnSpc>
                          <a:spcPct val="150000"/>
                        </a:lnSpc>
                      </a:pPr>
                      <a:r>
                        <a:rPr lang="en-GB" sz="2000" dirty="0">
                          <a:effectLst/>
                          <a:latin typeface="Arial" panose="020B0604020202020204" pitchFamily="34" charset="0"/>
                          <a:cs typeface="Arial" panose="020B0604020202020204" pitchFamily="34" charset="0"/>
                        </a:rPr>
                        <a:t>0.091</a:t>
                      </a:r>
                      <a:r>
                        <a:rPr lang="en-GB" sz="2000" baseline="30000" dirty="0">
                          <a:effectLst/>
                          <a:latin typeface="Arial" panose="020B0604020202020204" pitchFamily="34" charset="0"/>
                          <a:cs typeface="Arial" panose="020B0604020202020204" pitchFamily="34" charset="0"/>
                        </a:rPr>
                        <a:t>2</a:t>
                      </a:r>
                      <a:endParaRPr lang="pt-PT" sz="2000" dirty="0">
                        <a:effectLst/>
                        <a:latin typeface="Arial" panose="020B0604020202020204" pitchFamily="34" charset="0"/>
                        <a:cs typeface="Arial" panose="020B0604020202020204" pitchFamily="34" charset="0"/>
                      </a:endParaRPr>
                    </a:p>
                  </a:txBody>
                  <a:tcPr marL="68580" marR="68580" marT="0" marB="0" anchor="ctr">
                    <a:lnL>
                      <a:noFill/>
                    </a:lnL>
                    <a:lnR>
                      <a:noFill/>
                    </a:lnR>
                    <a:lnT w="12700" cap="flat" cmpd="sng" algn="ctr">
                      <a:solidFill>
                        <a:srgbClr val="767171"/>
                      </a:solidFill>
                      <a:prstDash val="solid"/>
                      <a:round/>
                      <a:headEnd type="none" w="med" len="med"/>
                      <a:tailEnd type="none" w="med" len="med"/>
                    </a:lnT>
                    <a:lnB w="12700" cap="flat" cmpd="sng" algn="ctr">
                      <a:solidFill>
                        <a:srgbClr val="767171"/>
                      </a:solidFill>
                      <a:prstDash val="solid"/>
                      <a:round/>
                      <a:headEnd type="none" w="med" len="med"/>
                      <a:tailEnd type="none" w="med" len="med"/>
                    </a:lnB>
                  </a:tcPr>
                </a:tc>
                <a:extLst>
                  <a:ext uri="{0D108BD9-81ED-4DB2-BD59-A6C34878D82A}">
                    <a16:rowId xmlns:a16="http://schemas.microsoft.com/office/drawing/2014/main" val="10003"/>
                  </a:ext>
                </a:extLst>
              </a:tr>
              <a:tr h="116840">
                <a:tc>
                  <a:txBody>
                    <a:bodyPr/>
                    <a:lstStyle/>
                    <a:p>
                      <a:pPr>
                        <a:lnSpc>
                          <a:spcPct val="150000"/>
                        </a:lnSpc>
                      </a:pPr>
                      <a:r>
                        <a:rPr lang="en-GB" sz="2000" dirty="0">
                          <a:effectLst/>
                          <a:latin typeface="Arial" panose="020B0604020202020204" pitchFamily="34" charset="0"/>
                          <a:cs typeface="Arial" panose="020B0604020202020204" pitchFamily="34" charset="0"/>
                        </a:rPr>
                        <a:t>  </a:t>
                      </a:r>
                      <a:r>
                        <a:rPr lang="en-GB" sz="2000" dirty="0" smtClean="0">
                          <a:effectLst/>
                          <a:latin typeface="Arial" panose="020B0604020202020204" pitchFamily="34" charset="0"/>
                          <a:cs typeface="Arial" panose="020B0604020202020204" pitchFamily="34" charset="0"/>
                        </a:rPr>
                        <a:t>female</a:t>
                      </a:r>
                      <a:endParaRPr lang="pt-PT" sz="2000" dirty="0">
                        <a:effectLst/>
                        <a:latin typeface="Arial" panose="020B0604020202020204" pitchFamily="34" charset="0"/>
                        <a:cs typeface="Arial" panose="020B0604020202020204" pitchFamily="34" charset="0"/>
                      </a:endParaRPr>
                    </a:p>
                  </a:txBody>
                  <a:tcPr marL="68580" marR="68580" marT="0" marB="0" anchor="ctr">
                    <a:lnL>
                      <a:noFill/>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a:lnSpc>
                          <a:spcPct val="150000"/>
                        </a:lnSpc>
                      </a:pPr>
                      <a:r>
                        <a:rPr lang="en-GB" sz="2000" dirty="0">
                          <a:effectLst/>
                          <a:latin typeface="Arial" panose="020B0604020202020204" pitchFamily="34" charset="0"/>
                          <a:cs typeface="Arial" panose="020B0604020202020204" pitchFamily="34" charset="0"/>
                        </a:rPr>
                        <a:t>361 (80.2)</a:t>
                      </a:r>
                      <a:endParaRPr lang="pt-PT" sz="2000" dirty="0">
                        <a:effectLst/>
                        <a:latin typeface="Arial" panose="020B0604020202020204" pitchFamily="34" charset="0"/>
                        <a:cs typeface="Arial" panose="020B0604020202020204" pitchFamily="34" charset="0"/>
                      </a:endParaRPr>
                    </a:p>
                  </a:txBody>
                  <a:tcPr marL="68580" marR="68580" marT="0" marB="0" anchor="ctr">
                    <a:lnL>
                      <a:noFill/>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a:lnSpc>
                          <a:spcPct val="150000"/>
                        </a:lnSpc>
                      </a:pPr>
                      <a:r>
                        <a:rPr lang="en-GB" sz="2000" dirty="0">
                          <a:effectLst/>
                          <a:latin typeface="Arial" panose="020B0604020202020204" pitchFamily="34" charset="0"/>
                          <a:cs typeface="Arial" panose="020B0604020202020204" pitchFamily="34" charset="0"/>
                        </a:rPr>
                        <a:t>266 (85.0)</a:t>
                      </a:r>
                      <a:endParaRPr lang="pt-PT" sz="2000" dirty="0">
                        <a:effectLst/>
                        <a:latin typeface="Arial" panose="020B0604020202020204" pitchFamily="34" charset="0"/>
                        <a:cs typeface="Arial" panose="020B0604020202020204" pitchFamily="34" charset="0"/>
                      </a:endParaRPr>
                    </a:p>
                  </a:txBody>
                  <a:tcPr marL="68580" marR="68580" marT="0" marB="0" anchor="ctr">
                    <a:lnL>
                      <a:noFill/>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vMerge="1">
                  <a:txBody>
                    <a:bodyPr/>
                    <a:lstStyle/>
                    <a:p>
                      <a:endParaRPr lang="en-GB"/>
                    </a:p>
                  </a:txBody>
                  <a:tcPr/>
                </a:tc>
                <a:extLst>
                  <a:ext uri="{0D108BD9-81ED-4DB2-BD59-A6C34878D82A}">
                    <a16:rowId xmlns:a16="http://schemas.microsoft.com/office/drawing/2014/main" val="10004"/>
                  </a:ext>
                </a:extLst>
              </a:tr>
              <a:tr h="107950">
                <a:tc>
                  <a:txBody>
                    <a:bodyPr/>
                    <a:lstStyle/>
                    <a:p>
                      <a:pPr>
                        <a:lnSpc>
                          <a:spcPct val="150000"/>
                        </a:lnSpc>
                      </a:pPr>
                      <a:r>
                        <a:rPr lang="en-GB" sz="2000" dirty="0">
                          <a:effectLst/>
                          <a:latin typeface="Arial" panose="020B0604020202020204" pitchFamily="34" charset="0"/>
                          <a:cs typeface="Arial" panose="020B0604020202020204" pitchFamily="34" charset="0"/>
                        </a:rPr>
                        <a:t>  </a:t>
                      </a:r>
                      <a:r>
                        <a:rPr lang="en-GB" sz="2000" dirty="0" smtClean="0">
                          <a:effectLst/>
                          <a:latin typeface="Arial" panose="020B0604020202020204" pitchFamily="34" charset="0"/>
                          <a:cs typeface="Arial" panose="020B0604020202020204" pitchFamily="34" charset="0"/>
                        </a:rPr>
                        <a:t> male</a:t>
                      </a:r>
                      <a:endParaRPr lang="pt-PT" sz="2000" dirty="0">
                        <a:effectLst/>
                        <a:latin typeface="Arial" panose="020B0604020202020204" pitchFamily="34" charset="0"/>
                        <a:cs typeface="Arial" panose="020B0604020202020204" pitchFamily="34" charset="0"/>
                      </a:endParaRPr>
                    </a:p>
                  </a:txBody>
                  <a:tcPr marL="68580" marR="68580" marT="0" marB="0" anchor="ctr">
                    <a:lnL>
                      <a:noFill/>
                    </a:lnL>
                    <a:lnR>
                      <a:noFill/>
                    </a:lnR>
                    <a:lnT w="12700" cap="flat" cmpd="sng" algn="ctr">
                      <a:solidFill>
                        <a:srgbClr val="FFFFFF"/>
                      </a:solidFill>
                      <a:prstDash val="solid"/>
                      <a:round/>
                      <a:headEnd type="none" w="med" len="med"/>
                      <a:tailEnd type="none" w="med" len="med"/>
                    </a:lnT>
                    <a:lnB w="12700" cap="flat" cmpd="sng" algn="ctr">
                      <a:solidFill>
                        <a:srgbClr val="767171"/>
                      </a:solidFill>
                      <a:prstDash val="solid"/>
                      <a:round/>
                      <a:headEnd type="none" w="med" len="med"/>
                      <a:tailEnd type="none" w="med" len="med"/>
                    </a:lnB>
                  </a:tcPr>
                </a:tc>
                <a:tc>
                  <a:txBody>
                    <a:bodyPr/>
                    <a:lstStyle/>
                    <a:p>
                      <a:pPr algn="ctr">
                        <a:lnSpc>
                          <a:spcPct val="150000"/>
                        </a:lnSpc>
                      </a:pPr>
                      <a:r>
                        <a:rPr lang="en-GB" sz="2000" dirty="0">
                          <a:effectLst/>
                          <a:latin typeface="Arial" panose="020B0604020202020204" pitchFamily="34" charset="0"/>
                          <a:cs typeface="Arial" panose="020B0604020202020204" pitchFamily="34" charset="0"/>
                        </a:rPr>
                        <a:t>89 (19.8)</a:t>
                      </a:r>
                      <a:endParaRPr lang="pt-PT" sz="2000" dirty="0">
                        <a:effectLst/>
                        <a:latin typeface="Arial" panose="020B0604020202020204" pitchFamily="34" charset="0"/>
                        <a:cs typeface="Arial" panose="020B0604020202020204" pitchFamily="34" charset="0"/>
                      </a:endParaRPr>
                    </a:p>
                  </a:txBody>
                  <a:tcPr marL="68580" marR="68580" marT="0" marB="0" anchor="ctr">
                    <a:lnL>
                      <a:noFill/>
                    </a:lnL>
                    <a:lnR>
                      <a:noFill/>
                    </a:lnR>
                    <a:lnT w="12700" cap="flat" cmpd="sng" algn="ctr">
                      <a:solidFill>
                        <a:srgbClr val="FFFFFF"/>
                      </a:solidFill>
                      <a:prstDash val="solid"/>
                      <a:round/>
                      <a:headEnd type="none" w="med" len="med"/>
                      <a:tailEnd type="none" w="med" len="med"/>
                    </a:lnT>
                    <a:lnB w="12700" cap="flat" cmpd="sng" algn="ctr">
                      <a:solidFill>
                        <a:srgbClr val="767171"/>
                      </a:solidFill>
                      <a:prstDash val="solid"/>
                      <a:round/>
                      <a:headEnd type="none" w="med" len="med"/>
                      <a:tailEnd type="none" w="med" len="med"/>
                    </a:lnB>
                  </a:tcPr>
                </a:tc>
                <a:tc>
                  <a:txBody>
                    <a:bodyPr/>
                    <a:lstStyle/>
                    <a:p>
                      <a:pPr algn="ctr">
                        <a:lnSpc>
                          <a:spcPct val="150000"/>
                        </a:lnSpc>
                      </a:pPr>
                      <a:r>
                        <a:rPr lang="en-GB" sz="2000" dirty="0">
                          <a:effectLst/>
                          <a:latin typeface="Arial" panose="020B0604020202020204" pitchFamily="34" charset="0"/>
                          <a:cs typeface="Arial" panose="020B0604020202020204" pitchFamily="34" charset="0"/>
                        </a:rPr>
                        <a:t>47 (15.0)</a:t>
                      </a:r>
                      <a:endParaRPr lang="pt-PT" sz="2000" dirty="0">
                        <a:effectLst/>
                        <a:latin typeface="Arial" panose="020B0604020202020204" pitchFamily="34" charset="0"/>
                        <a:cs typeface="Arial" panose="020B0604020202020204" pitchFamily="34" charset="0"/>
                      </a:endParaRPr>
                    </a:p>
                  </a:txBody>
                  <a:tcPr marL="68580" marR="68580" marT="0" marB="0" anchor="ctr">
                    <a:lnL>
                      <a:noFill/>
                    </a:lnL>
                    <a:lnR>
                      <a:noFill/>
                    </a:lnR>
                    <a:lnT w="12700" cap="flat" cmpd="sng" algn="ctr">
                      <a:solidFill>
                        <a:srgbClr val="FFFFFF"/>
                      </a:solidFill>
                      <a:prstDash val="solid"/>
                      <a:round/>
                      <a:headEnd type="none" w="med" len="med"/>
                      <a:tailEnd type="none" w="med" len="med"/>
                    </a:lnT>
                    <a:lnB w="12700" cap="flat" cmpd="sng" algn="ctr">
                      <a:solidFill>
                        <a:srgbClr val="767171"/>
                      </a:solidFill>
                      <a:prstDash val="solid"/>
                      <a:round/>
                      <a:headEnd type="none" w="med" len="med"/>
                      <a:tailEnd type="none" w="med" len="med"/>
                    </a:lnB>
                  </a:tcPr>
                </a:tc>
                <a:tc vMerge="1">
                  <a:txBody>
                    <a:bodyPr/>
                    <a:lstStyle/>
                    <a:p>
                      <a:endParaRPr lang="en-GB"/>
                    </a:p>
                  </a:txBody>
                  <a:tcPr/>
                </a:tc>
                <a:extLst>
                  <a:ext uri="{0D108BD9-81ED-4DB2-BD59-A6C34878D82A}">
                    <a16:rowId xmlns:a16="http://schemas.microsoft.com/office/drawing/2014/main" val="10005"/>
                  </a:ext>
                </a:extLst>
              </a:tr>
              <a:tr h="138430">
                <a:tc>
                  <a:txBody>
                    <a:bodyPr/>
                    <a:lstStyle/>
                    <a:p>
                      <a:pPr>
                        <a:lnSpc>
                          <a:spcPct val="150000"/>
                        </a:lnSpc>
                      </a:pPr>
                      <a:r>
                        <a:rPr lang="en-GB" sz="2000" dirty="0">
                          <a:effectLst/>
                          <a:latin typeface="Arial" panose="020B0604020202020204" pitchFamily="34" charset="0"/>
                          <a:cs typeface="Arial" panose="020B0604020202020204" pitchFamily="34" charset="0"/>
                        </a:rPr>
                        <a:t>BMI, kg/m</a:t>
                      </a:r>
                      <a:r>
                        <a:rPr lang="en-GB" sz="2000" baseline="30000" dirty="0">
                          <a:effectLst/>
                          <a:latin typeface="Arial" panose="020B0604020202020204" pitchFamily="34" charset="0"/>
                          <a:cs typeface="Arial" panose="020B0604020202020204" pitchFamily="34" charset="0"/>
                        </a:rPr>
                        <a:t>2</a:t>
                      </a:r>
                      <a:endParaRPr lang="pt-PT" sz="2000" dirty="0">
                        <a:effectLst/>
                        <a:latin typeface="Arial" panose="020B0604020202020204" pitchFamily="34" charset="0"/>
                        <a:cs typeface="Arial" panose="020B0604020202020204" pitchFamily="34" charset="0"/>
                      </a:endParaRPr>
                    </a:p>
                  </a:txBody>
                  <a:tcPr marL="68580" marR="68580" marT="0" marB="0" anchor="ctr">
                    <a:lnL>
                      <a:noFill/>
                    </a:lnL>
                    <a:lnR>
                      <a:noFill/>
                    </a:lnR>
                    <a:lnT w="12700" cap="flat" cmpd="sng" algn="ctr">
                      <a:solidFill>
                        <a:srgbClr val="76717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lnSpc>
                          <a:spcPct val="150000"/>
                        </a:lnSpc>
                      </a:pPr>
                      <a:r>
                        <a:rPr lang="en-GB" sz="2000" dirty="0">
                          <a:effectLst/>
                          <a:latin typeface="Arial" panose="020B0604020202020204" pitchFamily="34" charset="0"/>
                          <a:cs typeface="Arial" panose="020B0604020202020204" pitchFamily="34" charset="0"/>
                        </a:rPr>
                        <a:t>449 (29.8, 17.8-49.2)</a:t>
                      </a:r>
                      <a:endParaRPr lang="pt-PT" sz="2000" dirty="0">
                        <a:effectLst/>
                        <a:latin typeface="Arial" panose="020B0604020202020204" pitchFamily="34" charset="0"/>
                        <a:cs typeface="Arial" panose="020B0604020202020204" pitchFamily="34" charset="0"/>
                      </a:endParaRPr>
                    </a:p>
                  </a:txBody>
                  <a:tcPr marL="68580" marR="68580" marT="0" marB="0" anchor="ctr">
                    <a:lnL>
                      <a:noFill/>
                    </a:lnL>
                    <a:lnR>
                      <a:noFill/>
                    </a:lnR>
                    <a:lnT w="12700" cap="flat" cmpd="sng" algn="ctr">
                      <a:solidFill>
                        <a:srgbClr val="76717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lnSpc>
                          <a:spcPct val="150000"/>
                        </a:lnSpc>
                      </a:pPr>
                      <a:r>
                        <a:rPr lang="en-GB" sz="2000" dirty="0">
                          <a:effectLst/>
                          <a:latin typeface="Arial" panose="020B0604020202020204" pitchFamily="34" charset="0"/>
                          <a:cs typeface="Arial" panose="020B0604020202020204" pitchFamily="34" charset="0"/>
                        </a:rPr>
                        <a:t>313 (26.8, 17.3-43.6)</a:t>
                      </a:r>
                      <a:endParaRPr lang="pt-PT" sz="2000" dirty="0">
                        <a:effectLst/>
                        <a:latin typeface="Arial" panose="020B0604020202020204" pitchFamily="34" charset="0"/>
                        <a:cs typeface="Arial" panose="020B0604020202020204" pitchFamily="34" charset="0"/>
                      </a:endParaRPr>
                    </a:p>
                  </a:txBody>
                  <a:tcPr marL="68580" marR="68580" marT="0" marB="0" anchor="ctr">
                    <a:lnL>
                      <a:noFill/>
                    </a:lnL>
                    <a:lnR>
                      <a:noFill/>
                    </a:lnR>
                    <a:lnT w="12700" cap="flat" cmpd="sng" algn="ctr">
                      <a:solidFill>
                        <a:srgbClr val="76717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lnSpc>
                          <a:spcPct val="150000"/>
                        </a:lnSpc>
                      </a:pPr>
                      <a:r>
                        <a:rPr lang="en-GB" sz="2000" b="1" dirty="0">
                          <a:effectLst/>
                          <a:latin typeface="Arial" panose="020B0604020202020204" pitchFamily="34" charset="0"/>
                          <a:cs typeface="Arial" panose="020B0604020202020204" pitchFamily="34" charset="0"/>
                        </a:rPr>
                        <a:t>&lt;0.001</a:t>
                      </a:r>
                      <a:r>
                        <a:rPr lang="en-GB" sz="2000" b="1" baseline="30000" dirty="0">
                          <a:effectLst/>
                          <a:latin typeface="Arial" panose="020B0604020202020204" pitchFamily="34" charset="0"/>
                          <a:cs typeface="Arial" panose="020B0604020202020204" pitchFamily="34" charset="0"/>
                        </a:rPr>
                        <a:t>1</a:t>
                      </a:r>
                      <a:endParaRPr lang="pt-PT" sz="2000" dirty="0">
                        <a:effectLst/>
                        <a:latin typeface="Arial" panose="020B0604020202020204" pitchFamily="34" charset="0"/>
                        <a:cs typeface="Arial" panose="020B0604020202020204" pitchFamily="34" charset="0"/>
                      </a:endParaRPr>
                    </a:p>
                  </a:txBody>
                  <a:tcPr marL="68580" marR="68580" marT="0" marB="0" anchor="ctr">
                    <a:lnL>
                      <a:noFill/>
                    </a:lnL>
                    <a:lnR>
                      <a:noFill/>
                    </a:lnR>
                    <a:lnT w="12700" cap="flat" cmpd="sng" algn="ctr">
                      <a:solidFill>
                        <a:srgbClr val="767171"/>
                      </a:solidFill>
                      <a:prstDash val="solid"/>
                      <a:round/>
                      <a:headEnd type="none" w="med" len="med"/>
                      <a:tailEnd type="none" w="med" len="med"/>
                    </a:lnT>
                    <a:lnB w="1905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10006"/>
                  </a:ext>
                </a:extLst>
              </a:tr>
              <a:tr h="0">
                <a:tc gridSpan="4">
                  <a:txBody>
                    <a:bodyPr/>
                    <a:lstStyle/>
                    <a:p>
                      <a:r>
                        <a:rPr lang="en-GB" sz="2000" baseline="30000" dirty="0">
                          <a:effectLst/>
                          <a:latin typeface="Arial" panose="020B0604020202020204" pitchFamily="34" charset="0"/>
                          <a:cs typeface="Arial" panose="020B0604020202020204" pitchFamily="34" charset="0"/>
                        </a:rPr>
                        <a:t>1</a:t>
                      </a:r>
                      <a:r>
                        <a:rPr lang="en-GB" sz="2000" dirty="0">
                          <a:effectLst/>
                          <a:latin typeface="Arial" panose="020B0604020202020204" pitchFamily="34" charset="0"/>
                          <a:cs typeface="Arial" panose="020B0604020202020204" pitchFamily="34" charset="0"/>
                        </a:rPr>
                        <a:t>Mann-Whitney test, n (median, min-max)</a:t>
                      </a:r>
                      <a:endParaRPr lang="pt-PT" sz="2000" dirty="0">
                        <a:effectLst/>
                        <a:latin typeface="Arial" panose="020B0604020202020204" pitchFamily="34" charset="0"/>
                        <a:cs typeface="Arial" panose="020B0604020202020204" pitchFamily="34" charset="0"/>
                      </a:endParaRPr>
                    </a:p>
                    <a:p>
                      <a:r>
                        <a:rPr lang="en-GB" sz="2000" baseline="30000" dirty="0">
                          <a:effectLst/>
                          <a:latin typeface="Arial" panose="020B0604020202020204" pitchFamily="34" charset="0"/>
                          <a:cs typeface="Arial" panose="020B0604020202020204" pitchFamily="34" charset="0"/>
                        </a:rPr>
                        <a:t>2</a:t>
                      </a:r>
                      <a:r>
                        <a:rPr lang="en-GB" sz="2000" dirty="0">
                          <a:effectLst/>
                          <a:latin typeface="Arial" panose="020B0604020202020204" pitchFamily="34" charset="0"/>
                          <a:cs typeface="Arial" panose="020B0604020202020204" pitchFamily="34" charset="0"/>
                        </a:rPr>
                        <a:t>Pearson’s </a:t>
                      </a:r>
                      <a:r>
                        <a:rPr lang="pt-PT" sz="2000" dirty="0">
                          <a:effectLst/>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a:t>
                      </a:r>
                      <a:r>
                        <a:rPr lang="en-GB" sz="2000" baseline="30000" dirty="0">
                          <a:effectLst/>
                          <a:latin typeface="Arial" panose="020B0604020202020204" pitchFamily="34" charset="0"/>
                          <a:ea typeface="Times New Roman" panose="02020603050405020304" pitchFamily="18" charset="0"/>
                          <a:cs typeface="Arial" panose="020B0604020202020204" pitchFamily="34" charset="0"/>
                        </a:rPr>
                        <a:t>2 </a:t>
                      </a:r>
                      <a:r>
                        <a:rPr lang="en-GB" sz="2000" dirty="0">
                          <a:effectLst/>
                          <a:latin typeface="Arial" panose="020B0604020202020204" pitchFamily="34" charset="0"/>
                          <a:ea typeface="Times New Roman" panose="02020603050405020304" pitchFamily="18" charset="0"/>
                          <a:cs typeface="Arial" panose="020B0604020202020204" pitchFamily="34" charset="0"/>
                        </a:rPr>
                        <a:t>test, </a:t>
                      </a:r>
                      <a:r>
                        <a:rPr lang="en-GB" sz="2000" dirty="0">
                          <a:effectLst/>
                          <a:latin typeface="Arial" panose="020B0604020202020204" pitchFamily="34" charset="0"/>
                          <a:cs typeface="Arial" panose="020B0604020202020204" pitchFamily="34" charset="0"/>
                        </a:rPr>
                        <a:t>n </a:t>
                      </a:r>
                      <a:r>
                        <a:rPr lang="en-GB" sz="2000" dirty="0" smtClean="0">
                          <a:effectLst/>
                          <a:latin typeface="Arial" panose="020B0604020202020204" pitchFamily="34" charset="0"/>
                          <a:cs typeface="Arial" panose="020B0604020202020204" pitchFamily="34" charset="0"/>
                        </a:rPr>
                        <a:t>(%)</a:t>
                      </a:r>
                      <a:endParaRPr lang="pt-PT" sz="2000" dirty="0">
                        <a:effectLst/>
                        <a:latin typeface="Arial" panose="020B0604020202020204" pitchFamily="34" charset="0"/>
                        <a:cs typeface="Arial" panose="020B0604020202020204" pitchFamily="34" charset="0"/>
                      </a:endParaRPr>
                    </a:p>
                  </a:txBody>
                  <a:tcPr marL="68580" marR="68580" marT="0" marB="0" anchor="ctr">
                    <a:lnL>
                      <a:noFill/>
                    </a:lnL>
                    <a:lnR>
                      <a:noFill/>
                    </a:lnR>
                    <a:lnT w="12700" cap="flat" cmpd="sng" algn="ctr">
                      <a:solidFill>
                        <a:schemeClr val="bg1">
                          <a:lumMod val="65000"/>
                        </a:schemeClr>
                      </a:solidFill>
                      <a:prstDash val="solid"/>
                      <a:round/>
                      <a:headEnd type="none" w="med" len="med"/>
                      <a:tailEnd type="none" w="med" len="med"/>
                    </a:lnT>
                    <a:lnB w="12700" cap="flat" cmpd="sng" algn="ctr">
                      <a:solidFill>
                        <a:srgbClr val="767171"/>
                      </a:solidFill>
                      <a:prstDash val="solid"/>
                      <a:round/>
                      <a:headEnd type="none" w="med" len="med"/>
                      <a:tailEnd type="none" w="med" len="med"/>
                    </a:lnB>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0007"/>
                  </a:ext>
                </a:extLst>
              </a:tr>
            </a:tbl>
          </a:graphicData>
        </a:graphic>
      </p:graphicFrame>
      <p:graphicFrame>
        <p:nvGraphicFramePr>
          <p:cNvPr id="22" name="Tabela 21"/>
          <p:cNvGraphicFramePr>
            <a:graphicFrameLocks noGrp="1"/>
          </p:cNvGraphicFramePr>
          <p:nvPr>
            <p:extLst>
              <p:ext uri="{D42A27DB-BD31-4B8C-83A1-F6EECF244321}">
                <p14:modId xmlns:p14="http://schemas.microsoft.com/office/powerpoint/2010/main" val="573096474"/>
              </p:ext>
            </p:extLst>
          </p:nvPr>
        </p:nvGraphicFramePr>
        <p:xfrm>
          <a:off x="15253938" y="25958099"/>
          <a:ext cx="13683741" cy="4457069"/>
        </p:xfrm>
        <a:graphic>
          <a:graphicData uri="http://schemas.openxmlformats.org/drawingml/2006/table">
            <a:tbl>
              <a:tblPr firstRow="1" firstCol="1" lastCol="1"/>
              <a:tblGrid>
                <a:gridCol w="3420130">
                  <a:extLst>
                    <a:ext uri="{9D8B030D-6E8A-4147-A177-3AD203B41FA5}">
                      <a16:colId xmlns:a16="http://schemas.microsoft.com/office/drawing/2014/main" val="20000"/>
                    </a:ext>
                  </a:extLst>
                </a:gridCol>
                <a:gridCol w="3887317">
                  <a:extLst>
                    <a:ext uri="{9D8B030D-6E8A-4147-A177-3AD203B41FA5}">
                      <a16:colId xmlns:a16="http://schemas.microsoft.com/office/drawing/2014/main" val="20001"/>
                    </a:ext>
                  </a:extLst>
                </a:gridCol>
                <a:gridCol w="4111244">
                  <a:extLst>
                    <a:ext uri="{9D8B030D-6E8A-4147-A177-3AD203B41FA5}">
                      <a16:colId xmlns:a16="http://schemas.microsoft.com/office/drawing/2014/main" val="20002"/>
                    </a:ext>
                  </a:extLst>
                </a:gridCol>
                <a:gridCol w="2265050">
                  <a:extLst>
                    <a:ext uri="{9D8B030D-6E8A-4147-A177-3AD203B41FA5}">
                      <a16:colId xmlns:a16="http://schemas.microsoft.com/office/drawing/2014/main" val="20003"/>
                    </a:ext>
                  </a:extLst>
                </a:gridCol>
              </a:tblGrid>
              <a:tr h="683253">
                <a:tc gridSpan="4">
                  <a:txBody>
                    <a:bodyPr/>
                    <a:lstStyle/>
                    <a:p>
                      <a:pPr algn="ctr">
                        <a:lnSpc>
                          <a:spcPct val="107000"/>
                        </a:lnSpc>
                        <a:spcAft>
                          <a:spcPts val="0"/>
                        </a:spcAft>
                      </a:pPr>
                      <a:r>
                        <a:rPr lang="en-US" sz="2400" b="1" kern="1200" dirty="0" smtClean="0">
                          <a:solidFill>
                            <a:srgbClr val="000000"/>
                          </a:solidFill>
                          <a:effectLst/>
                          <a:latin typeface="Arial" panose="020B0604020202020204" pitchFamily="34" charset="0"/>
                          <a:ea typeface="Calibri" panose="020F0502020204030204" pitchFamily="34" charset="0"/>
                          <a:cs typeface="Arial" panose="020B0604020202020204" pitchFamily="34" charset="0"/>
                        </a:rPr>
                        <a:t>Table 2 - Comparison of distributions of </a:t>
                      </a:r>
                      <a:r>
                        <a:rPr lang="en-US" sz="2400" b="1" i="1" kern="1200" dirty="0" err="1" smtClean="0">
                          <a:solidFill>
                            <a:srgbClr val="000000"/>
                          </a:solidFill>
                          <a:effectLst/>
                          <a:latin typeface="Arial" panose="020B0604020202020204" pitchFamily="34" charset="0"/>
                          <a:ea typeface="Calibri" panose="020F0502020204030204" pitchFamily="34" charset="0"/>
                          <a:cs typeface="Arial" panose="020B0604020202020204" pitchFamily="34" charset="0"/>
                        </a:rPr>
                        <a:t>Hp</a:t>
                      </a:r>
                      <a:r>
                        <a:rPr lang="en-US" sz="2400" b="1" kern="1200" dirty="0" smtClean="0">
                          <a:solidFill>
                            <a:srgbClr val="000000"/>
                          </a:solidFill>
                          <a:effectLst/>
                          <a:latin typeface="Arial" panose="020B0604020202020204" pitchFamily="34" charset="0"/>
                          <a:ea typeface="Calibri" panose="020F0502020204030204" pitchFamily="34" charset="0"/>
                          <a:cs typeface="Arial" panose="020B0604020202020204" pitchFamily="34" charset="0"/>
                        </a:rPr>
                        <a:t> phenotypes and </a:t>
                      </a:r>
                      <a:r>
                        <a:rPr lang="en-US" sz="2400" b="1" i="1" kern="1200" dirty="0" smtClean="0">
                          <a:solidFill>
                            <a:srgbClr val="000000"/>
                          </a:solidFill>
                          <a:effectLst/>
                          <a:latin typeface="Arial" panose="020B0604020202020204" pitchFamily="34" charset="0"/>
                          <a:ea typeface="Calibri" panose="020F0502020204030204" pitchFamily="34" charset="0"/>
                          <a:cs typeface="Arial" panose="020B0604020202020204" pitchFamily="34" charset="0"/>
                        </a:rPr>
                        <a:t>HFE</a:t>
                      </a:r>
                      <a:r>
                        <a:rPr lang="en-US" sz="2400" b="1" kern="1200" dirty="0" smtClean="0">
                          <a:solidFill>
                            <a:srgbClr val="000000"/>
                          </a:solidFill>
                          <a:effectLst/>
                          <a:latin typeface="Arial" panose="020B0604020202020204" pitchFamily="34" charset="0"/>
                          <a:ea typeface="Calibri" panose="020F0502020204030204" pitchFamily="34" charset="0"/>
                          <a:cs typeface="Arial" panose="020B0604020202020204" pitchFamily="34" charset="0"/>
                        </a:rPr>
                        <a:t> genotypes between patients and controls</a:t>
                      </a:r>
                      <a:endParaRPr lang="en-US" sz="2400" b="1" kern="1200" dirty="0">
                        <a:solidFill>
                          <a:srgbClr val="000000"/>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767171"/>
                      </a:solidFill>
                      <a:prstDash val="solid"/>
                      <a:round/>
                      <a:headEnd type="none" w="med" len="med"/>
                      <a:tailEnd type="none" w="med" len="med"/>
                    </a:lnT>
                    <a:lnB w="12700" cap="flat" cmpd="sng" algn="ctr">
                      <a:solidFill>
                        <a:srgbClr val="666666"/>
                      </a:solidFill>
                      <a:prstDash val="solid"/>
                      <a:round/>
                      <a:headEnd type="none" w="med" len="med"/>
                      <a:tailEnd type="none" w="med" len="med"/>
                    </a:lnB>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0000"/>
                  </a:ext>
                </a:extLst>
              </a:tr>
              <a:tr h="0">
                <a:tc>
                  <a:txBody>
                    <a:bodyPr/>
                    <a:lstStyle/>
                    <a:p>
                      <a:pPr algn="just">
                        <a:lnSpc>
                          <a:spcPct val="107000"/>
                        </a:lnSpc>
                        <a:spcAft>
                          <a:spcPts val="0"/>
                        </a:spcAft>
                      </a:pPr>
                      <a:r>
                        <a:rPr lang="en-GB" sz="2000" dirty="0">
                          <a:effectLst/>
                          <a:latin typeface="Arial" panose="020B0604020202020204" pitchFamily="34" charset="0"/>
                          <a:ea typeface="Calibri" panose="020F0502020204030204" pitchFamily="34" charset="0"/>
                          <a:cs typeface="Arial" panose="020B0604020202020204" pitchFamily="34" charset="0"/>
                        </a:rPr>
                        <a:t> </a:t>
                      </a:r>
                      <a:endParaRPr lang="pt-PT" sz="20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666666"/>
                      </a:solidFill>
                      <a:prstDash val="solid"/>
                      <a:round/>
                      <a:headEnd type="none" w="med" len="med"/>
                      <a:tailEnd type="none" w="med" len="med"/>
                    </a:lnT>
                    <a:lnB w="12700" cap="flat" cmpd="sng" algn="ctr">
                      <a:solidFill>
                        <a:srgbClr val="767171"/>
                      </a:solidFill>
                      <a:prstDash val="solid"/>
                      <a:round/>
                      <a:headEnd type="none" w="med" len="med"/>
                      <a:tailEnd type="none" w="med" len="med"/>
                    </a:lnB>
                  </a:tcPr>
                </a:tc>
                <a:tc>
                  <a:txBody>
                    <a:bodyPr/>
                    <a:lstStyle/>
                    <a:p>
                      <a:pPr algn="ctr">
                        <a:lnSpc>
                          <a:spcPct val="107000"/>
                        </a:lnSpc>
                        <a:spcAft>
                          <a:spcPts val="0"/>
                        </a:spcAft>
                      </a:pPr>
                      <a:r>
                        <a:rPr lang="en-GB" sz="2000" b="1" dirty="0">
                          <a:effectLst/>
                          <a:latin typeface="Arial" panose="020B0604020202020204" pitchFamily="34" charset="0"/>
                          <a:ea typeface="Calibri" panose="020F0502020204030204" pitchFamily="34" charset="0"/>
                          <a:cs typeface="Arial" panose="020B0604020202020204" pitchFamily="34" charset="0"/>
                        </a:rPr>
                        <a:t>Controls</a:t>
                      </a:r>
                      <a:endParaRPr lang="pt-PT" sz="20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666666"/>
                      </a:solidFill>
                      <a:prstDash val="solid"/>
                      <a:round/>
                      <a:headEnd type="none" w="med" len="med"/>
                      <a:tailEnd type="none" w="med" len="med"/>
                    </a:lnT>
                    <a:lnB w="12700" cap="flat" cmpd="sng" algn="ctr">
                      <a:solidFill>
                        <a:srgbClr val="767171"/>
                      </a:solidFill>
                      <a:prstDash val="solid"/>
                      <a:round/>
                      <a:headEnd type="none" w="med" len="med"/>
                      <a:tailEnd type="none" w="med" len="med"/>
                    </a:lnB>
                  </a:tcPr>
                </a:tc>
                <a:tc>
                  <a:txBody>
                    <a:bodyPr/>
                    <a:lstStyle/>
                    <a:p>
                      <a:pPr algn="ctr">
                        <a:lnSpc>
                          <a:spcPct val="107000"/>
                        </a:lnSpc>
                        <a:spcAft>
                          <a:spcPts val="0"/>
                        </a:spcAft>
                      </a:pPr>
                      <a:r>
                        <a:rPr lang="en-GB" sz="2000" b="1">
                          <a:effectLst/>
                          <a:latin typeface="Arial" panose="020B0604020202020204" pitchFamily="34" charset="0"/>
                          <a:ea typeface="Calibri" panose="020F0502020204030204" pitchFamily="34" charset="0"/>
                          <a:cs typeface="Arial" panose="020B0604020202020204" pitchFamily="34" charset="0"/>
                        </a:rPr>
                        <a:t>Patients with osteoporosis</a:t>
                      </a:r>
                      <a:endParaRPr lang="pt-PT" sz="20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666666"/>
                      </a:solidFill>
                      <a:prstDash val="solid"/>
                      <a:round/>
                      <a:headEnd type="none" w="med" len="med"/>
                      <a:tailEnd type="none" w="med" len="med"/>
                    </a:lnT>
                    <a:lnB w="12700" cap="flat" cmpd="sng" algn="ctr">
                      <a:solidFill>
                        <a:srgbClr val="767171"/>
                      </a:solidFill>
                      <a:prstDash val="solid"/>
                      <a:round/>
                      <a:headEnd type="none" w="med" len="med"/>
                      <a:tailEnd type="none" w="med" len="med"/>
                    </a:lnB>
                  </a:tcPr>
                </a:tc>
                <a:tc>
                  <a:txBody>
                    <a:bodyPr/>
                    <a:lstStyle/>
                    <a:p>
                      <a:pPr algn="ctr">
                        <a:lnSpc>
                          <a:spcPct val="107000"/>
                        </a:lnSpc>
                        <a:spcAft>
                          <a:spcPts val="0"/>
                        </a:spcAft>
                      </a:pPr>
                      <a:r>
                        <a:rPr lang="en-GB" sz="2000" b="1" i="1" kern="1200">
                          <a:solidFill>
                            <a:srgbClr val="000000"/>
                          </a:solidFill>
                          <a:effectLst/>
                          <a:latin typeface="Arial" panose="020B0604020202020204" pitchFamily="34" charset="0"/>
                          <a:ea typeface="Calibri" panose="020F0502020204030204" pitchFamily="34" charset="0"/>
                          <a:cs typeface="Arial" panose="020B0604020202020204" pitchFamily="34" charset="0"/>
                        </a:rPr>
                        <a:t>p-</a:t>
                      </a:r>
                      <a:r>
                        <a:rPr lang="en-GB" sz="2000" b="1" kern="1200">
                          <a:solidFill>
                            <a:srgbClr val="000000"/>
                          </a:solidFill>
                          <a:effectLst/>
                          <a:latin typeface="Arial" panose="020B0604020202020204" pitchFamily="34" charset="0"/>
                          <a:ea typeface="Calibri" panose="020F0502020204030204" pitchFamily="34" charset="0"/>
                          <a:cs typeface="Arial" panose="020B0604020202020204" pitchFamily="34" charset="0"/>
                        </a:rPr>
                        <a:t>value</a:t>
                      </a:r>
                      <a:endParaRPr lang="pt-PT" sz="20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666666"/>
                      </a:solidFill>
                      <a:prstDash val="solid"/>
                      <a:round/>
                      <a:headEnd type="none" w="med" len="med"/>
                      <a:tailEnd type="none" w="med" len="med"/>
                    </a:lnT>
                    <a:lnB w="12700" cap="flat" cmpd="sng" algn="ctr">
                      <a:solidFill>
                        <a:srgbClr val="767171"/>
                      </a:solidFill>
                      <a:prstDash val="solid"/>
                      <a:round/>
                      <a:headEnd type="none" w="med" len="med"/>
                      <a:tailEnd type="none" w="med" len="med"/>
                    </a:lnB>
                  </a:tcPr>
                </a:tc>
                <a:extLst>
                  <a:ext uri="{0D108BD9-81ED-4DB2-BD59-A6C34878D82A}">
                    <a16:rowId xmlns:a16="http://schemas.microsoft.com/office/drawing/2014/main" val="10001"/>
                  </a:ext>
                </a:extLst>
              </a:tr>
              <a:tr h="0">
                <a:tc>
                  <a:txBody>
                    <a:bodyPr/>
                    <a:lstStyle/>
                    <a:p>
                      <a:pPr algn="just">
                        <a:lnSpc>
                          <a:spcPct val="107000"/>
                        </a:lnSpc>
                        <a:spcAft>
                          <a:spcPts val="0"/>
                        </a:spcAft>
                      </a:pPr>
                      <a:r>
                        <a:rPr lang="en-GB" sz="2000" i="1" dirty="0" err="1">
                          <a:effectLst/>
                          <a:latin typeface="Arial" panose="020B0604020202020204" pitchFamily="34" charset="0"/>
                          <a:ea typeface="Calibri" panose="020F0502020204030204" pitchFamily="34" charset="0"/>
                          <a:cs typeface="Arial" panose="020B0604020202020204" pitchFamily="34" charset="0"/>
                        </a:rPr>
                        <a:t>Hp</a:t>
                      </a:r>
                      <a:r>
                        <a:rPr lang="en-GB" sz="2000" dirty="0">
                          <a:effectLst/>
                          <a:latin typeface="Arial" panose="020B0604020202020204" pitchFamily="34" charset="0"/>
                          <a:ea typeface="Calibri" panose="020F0502020204030204" pitchFamily="34" charset="0"/>
                          <a:cs typeface="Arial" panose="020B0604020202020204" pitchFamily="34" charset="0"/>
                        </a:rPr>
                        <a:t> phenotype</a:t>
                      </a:r>
                      <a:endParaRPr lang="pt-PT" sz="20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767171"/>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a:lnSpc>
                          <a:spcPct val="107000"/>
                        </a:lnSpc>
                        <a:spcAft>
                          <a:spcPts val="0"/>
                        </a:spcAft>
                      </a:pPr>
                      <a:endParaRPr lang="pt-PT" sz="20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767171"/>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a:lnSpc>
                          <a:spcPct val="107000"/>
                        </a:lnSpc>
                        <a:spcAft>
                          <a:spcPts val="0"/>
                        </a:spcAft>
                      </a:pPr>
                      <a:endParaRPr lang="pt-PT" sz="20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767171"/>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rowSpan="3">
                  <a:txBody>
                    <a:bodyPr/>
                    <a:lstStyle/>
                    <a:p>
                      <a:pPr algn="ctr">
                        <a:lnSpc>
                          <a:spcPct val="107000"/>
                        </a:lnSpc>
                        <a:spcAft>
                          <a:spcPts val="0"/>
                        </a:spcAft>
                      </a:pPr>
                      <a:r>
                        <a:rPr lang="en-GB" sz="2000">
                          <a:effectLst/>
                          <a:latin typeface="Arial" panose="020B0604020202020204" pitchFamily="34" charset="0"/>
                          <a:ea typeface="Calibri" panose="020F0502020204030204" pitchFamily="34" charset="0"/>
                          <a:cs typeface="Arial" panose="020B0604020202020204" pitchFamily="34" charset="0"/>
                        </a:rPr>
                        <a:t>0.724</a:t>
                      </a:r>
                      <a:r>
                        <a:rPr lang="en-GB" sz="2000" baseline="30000">
                          <a:effectLst/>
                          <a:latin typeface="Arial" panose="020B0604020202020204" pitchFamily="34" charset="0"/>
                          <a:ea typeface="Calibri" panose="020F0502020204030204" pitchFamily="34" charset="0"/>
                          <a:cs typeface="Arial" panose="020B0604020202020204" pitchFamily="34" charset="0"/>
                        </a:rPr>
                        <a:t>1</a:t>
                      </a:r>
                      <a:endParaRPr lang="pt-PT" sz="20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767171"/>
                      </a:solidFill>
                      <a:prstDash val="solid"/>
                      <a:round/>
                      <a:headEnd type="none" w="med" len="med"/>
                      <a:tailEnd type="none" w="med" len="med"/>
                    </a:lnT>
                    <a:lnB w="12700" cap="flat" cmpd="sng" algn="ctr">
                      <a:solidFill>
                        <a:srgbClr val="767171"/>
                      </a:solidFill>
                      <a:prstDash val="solid"/>
                      <a:round/>
                      <a:headEnd type="none" w="med" len="med"/>
                      <a:tailEnd type="none" w="med" len="med"/>
                    </a:lnB>
                  </a:tcPr>
                </a:tc>
                <a:extLst>
                  <a:ext uri="{0D108BD9-81ED-4DB2-BD59-A6C34878D82A}">
                    <a16:rowId xmlns:a16="http://schemas.microsoft.com/office/drawing/2014/main" val="10002"/>
                  </a:ext>
                </a:extLst>
              </a:tr>
              <a:tr h="0">
                <a:tc>
                  <a:txBody>
                    <a:bodyPr/>
                    <a:lstStyle/>
                    <a:p>
                      <a:pPr algn="just">
                        <a:lnSpc>
                          <a:spcPct val="107000"/>
                        </a:lnSpc>
                        <a:spcAft>
                          <a:spcPts val="0"/>
                        </a:spcAft>
                      </a:pPr>
                      <a:r>
                        <a:rPr lang="en-GB" sz="2000">
                          <a:effectLst/>
                          <a:latin typeface="Arial" panose="020B0604020202020204" pitchFamily="34" charset="0"/>
                          <a:ea typeface="Calibri" panose="020F0502020204030204" pitchFamily="34" charset="0"/>
                          <a:cs typeface="Arial" panose="020B0604020202020204" pitchFamily="34" charset="0"/>
                        </a:rPr>
                        <a:t>  2.2</a:t>
                      </a:r>
                      <a:endParaRPr lang="pt-PT" sz="20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a:lnSpc>
                          <a:spcPct val="107000"/>
                        </a:lnSpc>
                        <a:spcAft>
                          <a:spcPts val="0"/>
                        </a:spcAft>
                      </a:pPr>
                      <a:r>
                        <a:rPr lang="en-GB" sz="2000" dirty="0">
                          <a:effectLst/>
                          <a:latin typeface="Arial" panose="020B0604020202020204" pitchFamily="34" charset="0"/>
                          <a:ea typeface="Calibri" panose="020F0502020204030204" pitchFamily="34" charset="0"/>
                          <a:cs typeface="Arial" panose="020B0604020202020204" pitchFamily="34" charset="0"/>
                        </a:rPr>
                        <a:t>108 (42.2)</a:t>
                      </a:r>
                      <a:endParaRPr lang="pt-PT" sz="20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a:lnSpc>
                          <a:spcPct val="107000"/>
                        </a:lnSpc>
                        <a:spcAft>
                          <a:spcPts val="0"/>
                        </a:spcAft>
                      </a:pPr>
                      <a:r>
                        <a:rPr lang="en-GB" sz="2000" dirty="0">
                          <a:effectLst/>
                          <a:latin typeface="Arial" panose="020B0604020202020204" pitchFamily="34" charset="0"/>
                          <a:ea typeface="Calibri" panose="020F0502020204030204" pitchFamily="34" charset="0"/>
                          <a:cs typeface="Arial" panose="020B0604020202020204" pitchFamily="34" charset="0"/>
                        </a:rPr>
                        <a:t>79 (43.9)</a:t>
                      </a:r>
                      <a:endParaRPr lang="pt-PT" sz="20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vMerge="1">
                  <a:txBody>
                    <a:bodyPr/>
                    <a:lstStyle/>
                    <a:p>
                      <a:endParaRPr lang="en-GB"/>
                    </a:p>
                  </a:txBody>
                  <a:tcPr/>
                </a:tc>
                <a:extLst>
                  <a:ext uri="{0D108BD9-81ED-4DB2-BD59-A6C34878D82A}">
                    <a16:rowId xmlns:a16="http://schemas.microsoft.com/office/drawing/2014/main" val="10003"/>
                  </a:ext>
                </a:extLst>
              </a:tr>
              <a:tr h="0">
                <a:tc>
                  <a:txBody>
                    <a:bodyPr/>
                    <a:lstStyle/>
                    <a:p>
                      <a:pPr algn="just">
                        <a:lnSpc>
                          <a:spcPct val="107000"/>
                        </a:lnSpc>
                        <a:spcAft>
                          <a:spcPts val="0"/>
                        </a:spcAft>
                      </a:pPr>
                      <a:r>
                        <a:rPr lang="en-GB" sz="2000">
                          <a:effectLst/>
                          <a:latin typeface="Arial" panose="020B0604020202020204" pitchFamily="34" charset="0"/>
                          <a:ea typeface="Times New Roman" panose="02020603050405020304" pitchFamily="18" charset="0"/>
                          <a:cs typeface="Arial" panose="020B0604020202020204" pitchFamily="34" charset="0"/>
                        </a:rPr>
                        <a:t>  2.1/1.1</a:t>
                      </a:r>
                      <a:endParaRPr lang="pt-PT" sz="20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767171"/>
                      </a:solidFill>
                      <a:prstDash val="solid"/>
                      <a:round/>
                      <a:headEnd type="none" w="med" len="med"/>
                      <a:tailEnd type="none" w="med" len="med"/>
                    </a:lnB>
                  </a:tcPr>
                </a:tc>
                <a:tc>
                  <a:txBody>
                    <a:bodyPr/>
                    <a:lstStyle/>
                    <a:p>
                      <a:pPr algn="ctr">
                        <a:lnSpc>
                          <a:spcPct val="107000"/>
                        </a:lnSpc>
                        <a:spcAft>
                          <a:spcPts val="0"/>
                        </a:spcAft>
                      </a:pPr>
                      <a:r>
                        <a:rPr lang="en-GB" sz="2000" dirty="0">
                          <a:effectLst/>
                          <a:latin typeface="Arial" panose="020B0604020202020204" pitchFamily="34" charset="0"/>
                          <a:ea typeface="Calibri" panose="020F0502020204030204" pitchFamily="34" charset="0"/>
                          <a:cs typeface="Arial" panose="020B0604020202020204" pitchFamily="34" charset="0"/>
                        </a:rPr>
                        <a:t>148 (57.8)</a:t>
                      </a:r>
                      <a:endParaRPr lang="pt-PT" sz="20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767171"/>
                      </a:solidFill>
                      <a:prstDash val="solid"/>
                      <a:round/>
                      <a:headEnd type="none" w="med" len="med"/>
                      <a:tailEnd type="none" w="med" len="med"/>
                    </a:lnB>
                  </a:tcPr>
                </a:tc>
                <a:tc>
                  <a:txBody>
                    <a:bodyPr/>
                    <a:lstStyle/>
                    <a:p>
                      <a:pPr algn="ctr">
                        <a:lnSpc>
                          <a:spcPct val="107000"/>
                        </a:lnSpc>
                        <a:spcAft>
                          <a:spcPts val="0"/>
                        </a:spcAft>
                      </a:pPr>
                      <a:r>
                        <a:rPr lang="en-GB" sz="2000" dirty="0">
                          <a:effectLst/>
                          <a:latin typeface="Arial" panose="020B0604020202020204" pitchFamily="34" charset="0"/>
                          <a:ea typeface="Calibri" panose="020F0502020204030204" pitchFamily="34" charset="0"/>
                          <a:cs typeface="Arial" panose="020B0604020202020204" pitchFamily="34" charset="0"/>
                        </a:rPr>
                        <a:t>101 (56.1)</a:t>
                      </a:r>
                      <a:endParaRPr lang="pt-PT" sz="20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767171"/>
                      </a:solidFill>
                      <a:prstDash val="solid"/>
                      <a:round/>
                      <a:headEnd type="none" w="med" len="med"/>
                      <a:tailEnd type="none" w="med" len="med"/>
                    </a:lnB>
                  </a:tcPr>
                </a:tc>
                <a:tc vMerge="1">
                  <a:txBody>
                    <a:bodyPr/>
                    <a:lstStyle/>
                    <a:p>
                      <a:endParaRPr lang="en-GB"/>
                    </a:p>
                  </a:txBody>
                  <a:tcPr/>
                </a:tc>
                <a:extLst>
                  <a:ext uri="{0D108BD9-81ED-4DB2-BD59-A6C34878D82A}">
                    <a16:rowId xmlns:a16="http://schemas.microsoft.com/office/drawing/2014/main" val="10004"/>
                  </a:ext>
                </a:extLst>
              </a:tr>
              <a:tr h="0">
                <a:tc>
                  <a:txBody>
                    <a:bodyPr/>
                    <a:lstStyle/>
                    <a:p>
                      <a:pPr algn="just">
                        <a:lnSpc>
                          <a:spcPct val="107000"/>
                        </a:lnSpc>
                        <a:spcAft>
                          <a:spcPts val="0"/>
                        </a:spcAft>
                      </a:pPr>
                      <a:r>
                        <a:rPr lang="en-GB" sz="2000">
                          <a:effectLst/>
                          <a:latin typeface="Arial" panose="020B0604020202020204" pitchFamily="34" charset="0"/>
                          <a:ea typeface="Times New Roman" panose="02020603050405020304" pitchFamily="18" charset="0"/>
                          <a:cs typeface="Arial" panose="020B0604020202020204" pitchFamily="34" charset="0"/>
                        </a:rPr>
                        <a:t>H63D</a:t>
                      </a:r>
                      <a:endParaRPr lang="pt-PT" sz="20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767171"/>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a:lnSpc>
                          <a:spcPct val="107000"/>
                        </a:lnSpc>
                        <a:spcAft>
                          <a:spcPts val="0"/>
                        </a:spcAft>
                      </a:pPr>
                      <a:endParaRPr lang="pt-PT" sz="20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767171"/>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a:lnSpc>
                          <a:spcPct val="107000"/>
                        </a:lnSpc>
                        <a:spcAft>
                          <a:spcPts val="0"/>
                        </a:spcAft>
                      </a:pPr>
                      <a:endParaRPr lang="pt-PT" sz="20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767171"/>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rowSpan="3">
                  <a:txBody>
                    <a:bodyPr/>
                    <a:lstStyle/>
                    <a:p>
                      <a:pPr algn="ctr">
                        <a:lnSpc>
                          <a:spcPct val="107000"/>
                        </a:lnSpc>
                        <a:spcAft>
                          <a:spcPts val="0"/>
                        </a:spcAft>
                      </a:pPr>
                      <a:r>
                        <a:rPr lang="en-GB" sz="2000">
                          <a:effectLst/>
                          <a:latin typeface="Arial" panose="020B0604020202020204" pitchFamily="34" charset="0"/>
                          <a:ea typeface="Calibri" panose="020F0502020204030204" pitchFamily="34" charset="0"/>
                          <a:cs typeface="Arial" panose="020B0604020202020204" pitchFamily="34" charset="0"/>
                        </a:rPr>
                        <a:t>0.931</a:t>
                      </a:r>
                      <a:r>
                        <a:rPr lang="en-GB" sz="2000" baseline="30000">
                          <a:effectLst/>
                          <a:latin typeface="Arial" panose="020B0604020202020204" pitchFamily="34" charset="0"/>
                          <a:ea typeface="Calibri" panose="020F0502020204030204" pitchFamily="34" charset="0"/>
                          <a:cs typeface="Arial" panose="020B0604020202020204" pitchFamily="34" charset="0"/>
                        </a:rPr>
                        <a:t>1</a:t>
                      </a:r>
                      <a:endParaRPr lang="pt-PT" sz="20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767171"/>
                      </a:solidFill>
                      <a:prstDash val="solid"/>
                      <a:round/>
                      <a:headEnd type="none" w="med" len="med"/>
                      <a:tailEnd type="none" w="med" len="med"/>
                    </a:lnT>
                    <a:lnB w="12700" cap="flat" cmpd="sng" algn="ctr">
                      <a:solidFill>
                        <a:srgbClr val="767171"/>
                      </a:solidFill>
                      <a:prstDash val="solid"/>
                      <a:round/>
                      <a:headEnd type="none" w="med" len="med"/>
                      <a:tailEnd type="none" w="med" len="med"/>
                    </a:lnB>
                  </a:tcPr>
                </a:tc>
                <a:extLst>
                  <a:ext uri="{0D108BD9-81ED-4DB2-BD59-A6C34878D82A}">
                    <a16:rowId xmlns:a16="http://schemas.microsoft.com/office/drawing/2014/main" val="10005"/>
                  </a:ext>
                </a:extLst>
              </a:tr>
              <a:tr h="0">
                <a:tc>
                  <a:txBody>
                    <a:bodyPr/>
                    <a:lstStyle/>
                    <a:p>
                      <a:pPr algn="just">
                        <a:lnSpc>
                          <a:spcPct val="107000"/>
                        </a:lnSpc>
                        <a:spcAft>
                          <a:spcPts val="0"/>
                        </a:spcAft>
                      </a:pPr>
                      <a:r>
                        <a:rPr lang="en-GB" sz="2000">
                          <a:effectLst/>
                          <a:latin typeface="Arial" panose="020B0604020202020204" pitchFamily="34" charset="0"/>
                          <a:ea typeface="Times New Roman" panose="02020603050405020304" pitchFamily="18" charset="0"/>
                          <a:cs typeface="Arial" panose="020B0604020202020204" pitchFamily="34" charset="0"/>
                        </a:rPr>
                        <a:t>  HH</a:t>
                      </a:r>
                      <a:endParaRPr lang="pt-PT" sz="20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a:lnSpc>
                          <a:spcPct val="107000"/>
                        </a:lnSpc>
                        <a:spcAft>
                          <a:spcPts val="0"/>
                        </a:spcAft>
                      </a:pPr>
                      <a:r>
                        <a:rPr lang="en-GB" sz="2000" dirty="0">
                          <a:effectLst/>
                          <a:latin typeface="Arial" panose="020B0604020202020204" pitchFamily="34" charset="0"/>
                          <a:ea typeface="Calibri" panose="020F0502020204030204" pitchFamily="34" charset="0"/>
                          <a:cs typeface="Arial" panose="020B0604020202020204" pitchFamily="34" charset="0"/>
                        </a:rPr>
                        <a:t>48 (68.6)</a:t>
                      </a:r>
                      <a:endParaRPr lang="pt-PT" sz="20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a:lnSpc>
                          <a:spcPct val="107000"/>
                        </a:lnSpc>
                        <a:spcAft>
                          <a:spcPts val="0"/>
                        </a:spcAft>
                      </a:pPr>
                      <a:r>
                        <a:rPr lang="en-GB" sz="2000" dirty="0">
                          <a:effectLst/>
                          <a:latin typeface="Arial" panose="020B0604020202020204" pitchFamily="34" charset="0"/>
                          <a:ea typeface="Calibri" panose="020F0502020204030204" pitchFamily="34" charset="0"/>
                          <a:cs typeface="Arial" panose="020B0604020202020204" pitchFamily="34" charset="0"/>
                        </a:rPr>
                        <a:t>87 (68.0)</a:t>
                      </a:r>
                      <a:endParaRPr lang="pt-PT" sz="20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vMerge="1">
                  <a:txBody>
                    <a:bodyPr/>
                    <a:lstStyle/>
                    <a:p>
                      <a:endParaRPr lang="en-GB"/>
                    </a:p>
                  </a:txBody>
                  <a:tcPr/>
                </a:tc>
                <a:extLst>
                  <a:ext uri="{0D108BD9-81ED-4DB2-BD59-A6C34878D82A}">
                    <a16:rowId xmlns:a16="http://schemas.microsoft.com/office/drawing/2014/main" val="10006"/>
                  </a:ext>
                </a:extLst>
              </a:tr>
              <a:tr h="0">
                <a:tc>
                  <a:txBody>
                    <a:bodyPr/>
                    <a:lstStyle/>
                    <a:p>
                      <a:pPr algn="just">
                        <a:lnSpc>
                          <a:spcPct val="107000"/>
                        </a:lnSpc>
                        <a:spcAft>
                          <a:spcPts val="0"/>
                        </a:spcAft>
                      </a:pPr>
                      <a:r>
                        <a:rPr lang="en-GB" sz="2000">
                          <a:effectLst/>
                          <a:latin typeface="Arial" panose="020B0604020202020204" pitchFamily="34" charset="0"/>
                          <a:ea typeface="Calibri" panose="020F0502020204030204" pitchFamily="34" charset="0"/>
                          <a:cs typeface="Arial" panose="020B0604020202020204" pitchFamily="34" charset="0"/>
                        </a:rPr>
                        <a:t>  HD/DD</a:t>
                      </a:r>
                      <a:endParaRPr lang="pt-PT" sz="20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767171"/>
                      </a:solidFill>
                      <a:prstDash val="solid"/>
                      <a:round/>
                      <a:headEnd type="none" w="med" len="med"/>
                      <a:tailEnd type="none" w="med" len="med"/>
                    </a:lnB>
                  </a:tcPr>
                </a:tc>
                <a:tc>
                  <a:txBody>
                    <a:bodyPr/>
                    <a:lstStyle/>
                    <a:p>
                      <a:pPr algn="ctr">
                        <a:lnSpc>
                          <a:spcPct val="107000"/>
                        </a:lnSpc>
                        <a:spcAft>
                          <a:spcPts val="0"/>
                        </a:spcAft>
                      </a:pPr>
                      <a:r>
                        <a:rPr lang="en-GB" sz="2000" dirty="0">
                          <a:effectLst/>
                          <a:latin typeface="Arial" panose="020B0604020202020204" pitchFamily="34" charset="0"/>
                          <a:ea typeface="Calibri" panose="020F0502020204030204" pitchFamily="34" charset="0"/>
                          <a:cs typeface="Arial" panose="020B0604020202020204" pitchFamily="34" charset="0"/>
                        </a:rPr>
                        <a:t>22 (31.4)</a:t>
                      </a:r>
                      <a:endParaRPr lang="pt-PT" sz="20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767171"/>
                      </a:solidFill>
                      <a:prstDash val="solid"/>
                      <a:round/>
                      <a:headEnd type="none" w="med" len="med"/>
                      <a:tailEnd type="none" w="med" len="med"/>
                    </a:lnB>
                  </a:tcPr>
                </a:tc>
                <a:tc>
                  <a:txBody>
                    <a:bodyPr/>
                    <a:lstStyle/>
                    <a:p>
                      <a:pPr algn="ctr">
                        <a:lnSpc>
                          <a:spcPct val="107000"/>
                        </a:lnSpc>
                        <a:spcAft>
                          <a:spcPts val="0"/>
                        </a:spcAft>
                      </a:pPr>
                      <a:r>
                        <a:rPr lang="en-GB" sz="2000" dirty="0">
                          <a:effectLst/>
                          <a:latin typeface="Arial" panose="020B0604020202020204" pitchFamily="34" charset="0"/>
                          <a:ea typeface="Calibri" panose="020F0502020204030204" pitchFamily="34" charset="0"/>
                          <a:cs typeface="Arial" panose="020B0604020202020204" pitchFamily="34" charset="0"/>
                        </a:rPr>
                        <a:t>41 (32.0)</a:t>
                      </a:r>
                      <a:endParaRPr lang="pt-PT" sz="20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767171"/>
                      </a:solidFill>
                      <a:prstDash val="solid"/>
                      <a:round/>
                      <a:headEnd type="none" w="med" len="med"/>
                      <a:tailEnd type="none" w="med" len="med"/>
                    </a:lnB>
                  </a:tcPr>
                </a:tc>
                <a:tc vMerge="1">
                  <a:txBody>
                    <a:bodyPr/>
                    <a:lstStyle/>
                    <a:p>
                      <a:endParaRPr lang="en-GB"/>
                    </a:p>
                  </a:txBody>
                  <a:tcPr/>
                </a:tc>
                <a:extLst>
                  <a:ext uri="{0D108BD9-81ED-4DB2-BD59-A6C34878D82A}">
                    <a16:rowId xmlns:a16="http://schemas.microsoft.com/office/drawing/2014/main" val="10007"/>
                  </a:ext>
                </a:extLst>
              </a:tr>
              <a:tr h="0">
                <a:tc>
                  <a:txBody>
                    <a:bodyPr/>
                    <a:lstStyle/>
                    <a:p>
                      <a:pPr algn="just">
                        <a:lnSpc>
                          <a:spcPct val="107000"/>
                        </a:lnSpc>
                        <a:spcAft>
                          <a:spcPts val="0"/>
                        </a:spcAft>
                      </a:pPr>
                      <a:r>
                        <a:rPr lang="en-GB" sz="2000">
                          <a:effectLst/>
                          <a:latin typeface="Arial" panose="020B0604020202020204" pitchFamily="34" charset="0"/>
                          <a:ea typeface="Calibri" panose="020F0502020204030204" pitchFamily="34" charset="0"/>
                          <a:cs typeface="Arial" panose="020B0604020202020204" pitchFamily="34" charset="0"/>
                        </a:rPr>
                        <a:t>C282Y</a:t>
                      </a:r>
                      <a:endParaRPr lang="pt-PT" sz="20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767171"/>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a:lnSpc>
                          <a:spcPct val="107000"/>
                        </a:lnSpc>
                        <a:spcAft>
                          <a:spcPts val="0"/>
                        </a:spcAft>
                      </a:pPr>
                      <a:endParaRPr lang="pt-PT" sz="20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767171"/>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a:lnSpc>
                          <a:spcPct val="107000"/>
                        </a:lnSpc>
                        <a:spcAft>
                          <a:spcPts val="0"/>
                        </a:spcAft>
                      </a:pPr>
                      <a:endParaRPr lang="pt-PT" sz="20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767171"/>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rowSpan="3">
                  <a:txBody>
                    <a:bodyPr/>
                    <a:lstStyle/>
                    <a:p>
                      <a:pPr algn="ctr">
                        <a:lnSpc>
                          <a:spcPct val="107000"/>
                        </a:lnSpc>
                        <a:spcAft>
                          <a:spcPts val="0"/>
                        </a:spcAft>
                      </a:pPr>
                      <a:r>
                        <a:rPr lang="en-GB" sz="2000" dirty="0">
                          <a:effectLst/>
                          <a:latin typeface="Arial" panose="020B0604020202020204" pitchFamily="34" charset="0"/>
                          <a:ea typeface="Calibri" panose="020F0502020204030204" pitchFamily="34" charset="0"/>
                          <a:cs typeface="Arial" panose="020B0604020202020204" pitchFamily="34" charset="0"/>
                        </a:rPr>
                        <a:t>0.259</a:t>
                      </a:r>
                      <a:r>
                        <a:rPr lang="en-GB" sz="2000" baseline="30000" dirty="0">
                          <a:effectLst/>
                          <a:latin typeface="Arial" panose="020B0604020202020204" pitchFamily="34" charset="0"/>
                          <a:ea typeface="Calibri" panose="020F0502020204030204" pitchFamily="34" charset="0"/>
                          <a:cs typeface="Arial" panose="020B0604020202020204" pitchFamily="34" charset="0"/>
                        </a:rPr>
                        <a:t>2</a:t>
                      </a:r>
                      <a:endParaRPr lang="pt-PT" sz="20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767171"/>
                      </a:solidFill>
                      <a:prstDash val="solid"/>
                      <a:round/>
                      <a:headEnd type="none" w="med" len="med"/>
                      <a:tailEnd type="none" w="med" len="med"/>
                    </a:lnT>
                    <a:lnB w="1905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10008"/>
                  </a:ext>
                </a:extLst>
              </a:tr>
              <a:tr h="0">
                <a:tc>
                  <a:txBody>
                    <a:bodyPr/>
                    <a:lstStyle/>
                    <a:p>
                      <a:pPr algn="just">
                        <a:lnSpc>
                          <a:spcPct val="107000"/>
                        </a:lnSpc>
                        <a:spcAft>
                          <a:spcPts val="0"/>
                        </a:spcAft>
                      </a:pPr>
                      <a:r>
                        <a:rPr lang="en-GB" sz="2000">
                          <a:effectLst/>
                          <a:latin typeface="Arial" panose="020B0604020202020204" pitchFamily="34" charset="0"/>
                          <a:ea typeface="Calibri" panose="020F0502020204030204" pitchFamily="34" charset="0"/>
                          <a:cs typeface="Arial" panose="020B0604020202020204" pitchFamily="34" charset="0"/>
                        </a:rPr>
                        <a:t>  CC</a:t>
                      </a:r>
                      <a:endParaRPr lang="pt-PT" sz="20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a:lnSpc>
                          <a:spcPct val="107000"/>
                        </a:lnSpc>
                        <a:spcAft>
                          <a:spcPts val="0"/>
                        </a:spcAft>
                      </a:pPr>
                      <a:r>
                        <a:rPr lang="en-GB" sz="2000">
                          <a:effectLst/>
                          <a:latin typeface="Arial" panose="020B0604020202020204" pitchFamily="34" charset="0"/>
                          <a:ea typeface="Calibri" panose="020F0502020204030204" pitchFamily="34" charset="0"/>
                          <a:cs typeface="Arial" panose="020B0604020202020204" pitchFamily="34" charset="0"/>
                        </a:rPr>
                        <a:t>65 (90.3)</a:t>
                      </a:r>
                      <a:endParaRPr lang="pt-PT" sz="20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a:lnSpc>
                          <a:spcPct val="107000"/>
                        </a:lnSpc>
                        <a:spcAft>
                          <a:spcPts val="0"/>
                        </a:spcAft>
                      </a:pPr>
                      <a:r>
                        <a:rPr lang="en-GB" sz="2000" dirty="0">
                          <a:effectLst/>
                          <a:latin typeface="Arial" panose="020B0604020202020204" pitchFamily="34" charset="0"/>
                          <a:ea typeface="Calibri" panose="020F0502020204030204" pitchFamily="34" charset="0"/>
                          <a:cs typeface="Arial" panose="020B0604020202020204" pitchFamily="34" charset="0"/>
                        </a:rPr>
                        <a:t>123 (94.6)</a:t>
                      </a:r>
                      <a:endParaRPr lang="pt-PT" sz="20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vMerge="1">
                  <a:txBody>
                    <a:bodyPr/>
                    <a:lstStyle/>
                    <a:p>
                      <a:endParaRPr lang="en-GB"/>
                    </a:p>
                  </a:txBody>
                  <a:tcPr/>
                </a:tc>
                <a:extLst>
                  <a:ext uri="{0D108BD9-81ED-4DB2-BD59-A6C34878D82A}">
                    <a16:rowId xmlns:a16="http://schemas.microsoft.com/office/drawing/2014/main" val="10009"/>
                  </a:ext>
                </a:extLst>
              </a:tr>
              <a:tr h="0">
                <a:tc>
                  <a:txBody>
                    <a:bodyPr/>
                    <a:lstStyle/>
                    <a:p>
                      <a:pPr algn="just">
                        <a:lnSpc>
                          <a:spcPct val="107000"/>
                        </a:lnSpc>
                        <a:spcAft>
                          <a:spcPts val="0"/>
                        </a:spcAft>
                      </a:pPr>
                      <a:r>
                        <a:rPr lang="en-GB" sz="2000">
                          <a:effectLst/>
                          <a:latin typeface="Arial" panose="020B0604020202020204" pitchFamily="34" charset="0"/>
                          <a:ea typeface="Calibri" panose="020F0502020204030204" pitchFamily="34" charset="0"/>
                          <a:cs typeface="Arial" panose="020B0604020202020204" pitchFamily="34" charset="0"/>
                        </a:rPr>
                        <a:t>  CY/YY</a:t>
                      </a:r>
                      <a:endParaRPr lang="pt-PT" sz="20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767171"/>
                      </a:solidFill>
                      <a:prstDash val="solid"/>
                      <a:round/>
                      <a:headEnd type="none" w="med" len="med"/>
                      <a:tailEnd type="none" w="med" len="med"/>
                    </a:lnB>
                  </a:tcPr>
                </a:tc>
                <a:tc>
                  <a:txBody>
                    <a:bodyPr/>
                    <a:lstStyle/>
                    <a:p>
                      <a:pPr algn="ctr">
                        <a:lnSpc>
                          <a:spcPct val="107000"/>
                        </a:lnSpc>
                        <a:spcAft>
                          <a:spcPts val="0"/>
                        </a:spcAft>
                      </a:pPr>
                      <a:r>
                        <a:rPr lang="en-GB" sz="2000">
                          <a:effectLst/>
                          <a:latin typeface="Arial" panose="020B0604020202020204" pitchFamily="34" charset="0"/>
                          <a:ea typeface="Calibri" panose="020F0502020204030204" pitchFamily="34" charset="0"/>
                          <a:cs typeface="Arial" panose="020B0604020202020204" pitchFamily="34" charset="0"/>
                        </a:rPr>
                        <a:t>7 (9.7)</a:t>
                      </a:r>
                      <a:endParaRPr lang="pt-PT" sz="20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767171"/>
                      </a:solidFill>
                      <a:prstDash val="solid"/>
                      <a:round/>
                      <a:headEnd type="none" w="med" len="med"/>
                      <a:tailEnd type="none" w="med" len="med"/>
                    </a:lnB>
                  </a:tcPr>
                </a:tc>
                <a:tc>
                  <a:txBody>
                    <a:bodyPr/>
                    <a:lstStyle/>
                    <a:p>
                      <a:pPr algn="ctr">
                        <a:lnSpc>
                          <a:spcPct val="107000"/>
                        </a:lnSpc>
                        <a:spcAft>
                          <a:spcPts val="0"/>
                        </a:spcAft>
                      </a:pPr>
                      <a:r>
                        <a:rPr lang="en-GB" sz="2000" dirty="0">
                          <a:effectLst/>
                          <a:latin typeface="Arial" panose="020B0604020202020204" pitchFamily="34" charset="0"/>
                          <a:ea typeface="Calibri" panose="020F0502020204030204" pitchFamily="34" charset="0"/>
                          <a:cs typeface="Arial" panose="020B0604020202020204" pitchFamily="34" charset="0"/>
                        </a:rPr>
                        <a:t>7 (5.4)</a:t>
                      </a:r>
                      <a:endParaRPr lang="pt-PT" sz="20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767171"/>
                      </a:solidFill>
                      <a:prstDash val="solid"/>
                      <a:round/>
                      <a:headEnd type="none" w="med" len="med"/>
                      <a:tailEnd type="none" w="med" len="med"/>
                    </a:lnB>
                  </a:tcPr>
                </a:tc>
                <a:tc vMerge="1">
                  <a:txBody>
                    <a:bodyPr/>
                    <a:lstStyle/>
                    <a:p>
                      <a:endParaRPr lang="en-GB"/>
                    </a:p>
                  </a:txBody>
                  <a:tcPr/>
                </a:tc>
                <a:extLst>
                  <a:ext uri="{0D108BD9-81ED-4DB2-BD59-A6C34878D82A}">
                    <a16:rowId xmlns:a16="http://schemas.microsoft.com/office/drawing/2014/main" val="10010"/>
                  </a:ext>
                </a:extLst>
              </a:tr>
              <a:tr h="0">
                <a:tc gridSpan="4">
                  <a:txBody>
                    <a:bodyPr/>
                    <a:lstStyle/>
                    <a:p>
                      <a:pPr algn="l">
                        <a:spcAft>
                          <a:spcPts val="0"/>
                        </a:spcAft>
                      </a:pPr>
                      <a:r>
                        <a:rPr lang="en-GB" sz="2000" baseline="30000" dirty="0">
                          <a:solidFill>
                            <a:srgbClr val="000000"/>
                          </a:solidFill>
                          <a:effectLst/>
                          <a:latin typeface="Arial" panose="020B0604020202020204" pitchFamily="34" charset="0"/>
                          <a:ea typeface="Calibri" panose="020F0502020204030204" pitchFamily="34" charset="0"/>
                          <a:cs typeface="Arial" panose="020B0604020202020204" pitchFamily="34" charset="0"/>
                        </a:rPr>
                        <a:t>1</a:t>
                      </a:r>
                      <a:r>
                        <a:rPr lang="en-GB" sz="2000" dirty="0">
                          <a:solidFill>
                            <a:srgbClr val="000000"/>
                          </a:solidFill>
                          <a:effectLst/>
                          <a:latin typeface="Arial" panose="020B0604020202020204" pitchFamily="34" charset="0"/>
                          <a:ea typeface="Calibri" panose="020F0502020204030204" pitchFamily="34" charset="0"/>
                          <a:cs typeface="Arial" panose="020B0604020202020204" pitchFamily="34" charset="0"/>
                        </a:rPr>
                        <a:t>Pearson’s </a:t>
                      </a:r>
                      <a:r>
                        <a:rPr lang="pt-PT" sz="20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a:t>
                      </a:r>
                      <a:r>
                        <a:rPr lang="en-GB" sz="2000" baseline="300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2 </a:t>
                      </a:r>
                      <a:r>
                        <a:rPr lang="en-GB" sz="20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test, n (%)</a:t>
                      </a:r>
                      <a:endParaRPr lang="pt-PT" sz="2000" dirty="0">
                        <a:solidFill>
                          <a:srgbClr val="000000"/>
                        </a:solidFill>
                        <a:effectLst/>
                        <a:latin typeface="Arial" panose="020B0604020202020204" pitchFamily="34" charset="0"/>
                        <a:ea typeface="Calibri" panose="020F0502020204030204" pitchFamily="34" charset="0"/>
                        <a:cs typeface="Arial" panose="020B0604020202020204" pitchFamily="34" charset="0"/>
                      </a:endParaRPr>
                    </a:p>
                    <a:p>
                      <a:pPr algn="l">
                        <a:lnSpc>
                          <a:spcPct val="107000"/>
                        </a:lnSpc>
                        <a:spcAft>
                          <a:spcPts val="0"/>
                        </a:spcAft>
                      </a:pPr>
                      <a:r>
                        <a:rPr lang="en-GB" sz="2000" baseline="30000" dirty="0">
                          <a:effectLst/>
                          <a:latin typeface="Arial" panose="020B0604020202020204" pitchFamily="34" charset="0"/>
                          <a:ea typeface="Calibri" panose="020F0502020204030204" pitchFamily="34" charset="0"/>
                          <a:cs typeface="Arial" panose="020B0604020202020204" pitchFamily="34" charset="0"/>
                        </a:rPr>
                        <a:t>2</a:t>
                      </a:r>
                      <a:r>
                        <a:rPr lang="en-GB" sz="2000" dirty="0">
                          <a:effectLst/>
                          <a:latin typeface="Arial" panose="020B0604020202020204" pitchFamily="34" charset="0"/>
                          <a:ea typeface="Calibri" panose="020F0502020204030204" pitchFamily="34" charset="0"/>
                          <a:cs typeface="Arial" panose="020B0604020202020204" pitchFamily="34" charset="0"/>
                        </a:rPr>
                        <a:t>Fisher's exact test, n (%)</a:t>
                      </a:r>
                      <a:endParaRPr lang="pt-PT" sz="20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767171"/>
                      </a:solidFill>
                      <a:prstDash val="solid"/>
                      <a:round/>
                      <a:headEnd type="none" w="med" len="med"/>
                      <a:tailEnd type="none" w="med" len="med"/>
                    </a:lnT>
                    <a:lnB w="12700" cap="flat" cmpd="sng" algn="ctr">
                      <a:solidFill>
                        <a:srgbClr val="767171"/>
                      </a:solidFill>
                      <a:prstDash val="solid"/>
                      <a:round/>
                      <a:headEnd type="none" w="med" len="med"/>
                      <a:tailEnd type="none" w="med" len="med"/>
                    </a:lnB>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0011"/>
                  </a:ext>
                </a:extLst>
              </a:tr>
            </a:tbl>
          </a:graphicData>
        </a:graphic>
      </p:graphicFrame>
      <p:graphicFrame>
        <p:nvGraphicFramePr>
          <p:cNvPr id="45" name="Tabela 44"/>
          <p:cNvGraphicFramePr>
            <a:graphicFrameLocks noGrp="1"/>
          </p:cNvGraphicFramePr>
          <p:nvPr>
            <p:extLst>
              <p:ext uri="{D42A27DB-BD31-4B8C-83A1-F6EECF244321}">
                <p14:modId xmlns:p14="http://schemas.microsoft.com/office/powerpoint/2010/main" val="619035964"/>
              </p:ext>
            </p:extLst>
          </p:nvPr>
        </p:nvGraphicFramePr>
        <p:xfrm>
          <a:off x="6266759" y="30897980"/>
          <a:ext cx="19052111" cy="2832230"/>
        </p:xfrm>
        <a:graphic>
          <a:graphicData uri="http://schemas.openxmlformats.org/drawingml/2006/table">
            <a:tbl>
              <a:tblPr firstRow="1" firstCol="1" lastCol="1"/>
              <a:tblGrid>
                <a:gridCol w="4076283">
                  <a:extLst>
                    <a:ext uri="{9D8B030D-6E8A-4147-A177-3AD203B41FA5}">
                      <a16:colId xmlns:a16="http://schemas.microsoft.com/office/drawing/2014/main" val="20000"/>
                    </a:ext>
                  </a:extLst>
                </a:gridCol>
                <a:gridCol w="1905596">
                  <a:extLst>
                    <a:ext uri="{9D8B030D-6E8A-4147-A177-3AD203B41FA5}">
                      <a16:colId xmlns:a16="http://schemas.microsoft.com/office/drawing/2014/main" val="20001"/>
                    </a:ext>
                  </a:extLst>
                </a:gridCol>
                <a:gridCol w="2722005">
                  <a:extLst>
                    <a:ext uri="{9D8B030D-6E8A-4147-A177-3AD203B41FA5}">
                      <a16:colId xmlns:a16="http://schemas.microsoft.com/office/drawing/2014/main" val="20002"/>
                    </a:ext>
                  </a:extLst>
                </a:gridCol>
                <a:gridCol w="1634739">
                  <a:extLst>
                    <a:ext uri="{9D8B030D-6E8A-4147-A177-3AD203B41FA5}">
                      <a16:colId xmlns:a16="http://schemas.microsoft.com/office/drawing/2014/main" val="20003"/>
                    </a:ext>
                  </a:extLst>
                </a:gridCol>
                <a:gridCol w="3540335">
                  <a:extLst>
                    <a:ext uri="{9D8B030D-6E8A-4147-A177-3AD203B41FA5}">
                      <a16:colId xmlns:a16="http://schemas.microsoft.com/office/drawing/2014/main" val="20004"/>
                    </a:ext>
                  </a:extLst>
                </a:gridCol>
                <a:gridCol w="1632818">
                  <a:extLst>
                    <a:ext uri="{9D8B030D-6E8A-4147-A177-3AD203B41FA5}">
                      <a16:colId xmlns:a16="http://schemas.microsoft.com/office/drawing/2014/main" val="20005"/>
                    </a:ext>
                  </a:extLst>
                </a:gridCol>
                <a:gridCol w="3540335">
                  <a:extLst>
                    <a:ext uri="{9D8B030D-6E8A-4147-A177-3AD203B41FA5}">
                      <a16:colId xmlns:a16="http://schemas.microsoft.com/office/drawing/2014/main" val="20006"/>
                    </a:ext>
                  </a:extLst>
                </a:gridCol>
              </a:tblGrid>
              <a:tr h="0">
                <a:tc gridSpan="7">
                  <a:txBody>
                    <a:bodyPr/>
                    <a:lstStyle/>
                    <a:p>
                      <a:pPr algn="ctr">
                        <a:lnSpc>
                          <a:spcPct val="107000"/>
                        </a:lnSpc>
                        <a:spcAft>
                          <a:spcPts val="0"/>
                        </a:spcAft>
                      </a:pPr>
                      <a:r>
                        <a:rPr lang="en-US" sz="2400" b="1" kern="1200" dirty="0" smtClean="0">
                          <a:solidFill>
                            <a:srgbClr val="000000"/>
                          </a:solidFill>
                          <a:effectLst/>
                          <a:latin typeface="Arial" panose="020B0604020202020204" pitchFamily="34" charset="0"/>
                          <a:ea typeface="Calibri" panose="020F0502020204030204" pitchFamily="34" charset="0"/>
                          <a:cs typeface="Arial" panose="020B0604020202020204" pitchFamily="34" charset="0"/>
                        </a:rPr>
                        <a:t>Table 3 – Comparison of the distribution of the combined genotype Hp2.2-HH  between patients and controls</a:t>
                      </a:r>
                      <a:endParaRPr lang="en-US" sz="2400" b="1" kern="1200" dirty="0">
                        <a:solidFill>
                          <a:srgbClr val="000000"/>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767171"/>
                      </a:solidFill>
                      <a:prstDash val="solid"/>
                      <a:round/>
                      <a:headEnd type="none" w="med" len="med"/>
                      <a:tailEnd type="none" w="med" len="med"/>
                    </a:lnT>
                    <a:lnB w="12700" cap="flat" cmpd="sng" algn="ctr">
                      <a:solidFill>
                        <a:srgbClr val="666666"/>
                      </a:solidFill>
                      <a:prstDash val="solid"/>
                      <a:round/>
                      <a:headEnd type="none" w="med" len="med"/>
                      <a:tailEnd type="none" w="med" len="med"/>
                    </a:lnB>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0000"/>
                  </a:ext>
                </a:extLst>
              </a:tr>
              <a:tr h="0">
                <a:tc>
                  <a:txBody>
                    <a:bodyPr/>
                    <a:lstStyle/>
                    <a:p>
                      <a:pPr algn="just">
                        <a:lnSpc>
                          <a:spcPct val="107000"/>
                        </a:lnSpc>
                        <a:spcAft>
                          <a:spcPts val="0"/>
                        </a:spcAft>
                      </a:pPr>
                      <a:r>
                        <a:rPr lang="en-GB" sz="2000">
                          <a:effectLst/>
                          <a:latin typeface="Arial" panose="020B0604020202020204" pitchFamily="34" charset="0"/>
                          <a:ea typeface="Calibri" panose="020F0502020204030204" pitchFamily="34" charset="0"/>
                          <a:cs typeface="Arial" panose="020B0604020202020204" pitchFamily="34" charset="0"/>
                        </a:rPr>
                        <a:t> </a:t>
                      </a:r>
                      <a:endParaRPr lang="pt-PT" sz="20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666666"/>
                      </a:solidFill>
                      <a:prstDash val="solid"/>
                      <a:round/>
                      <a:headEnd type="none" w="med" len="med"/>
                      <a:tailEnd type="none" w="med" len="med"/>
                    </a:lnT>
                    <a:lnB w="12700" cap="flat" cmpd="sng" algn="ctr">
                      <a:solidFill>
                        <a:srgbClr val="767171"/>
                      </a:solidFill>
                      <a:prstDash val="solid"/>
                      <a:round/>
                      <a:headEnd type="none" w="med" len="med"/>
                      <a:tailEnd type="none" w="med" len="med"/>
                    </a:lnB>
                  </a:tcPr>
                </a:tc>
                <a:tc>
                  <a:txBody>
                    <a:bodyPr/>
                    <a:lstStyle/>
                    <a:p>
                      <a:pPr algn="ctr">
                        <a:lnSpc>
                          <a:spcPct val="107000"/>
                        </a:lnSpc>
                        <a:spcAft>
                          <a:spcPts val="0"/>
                        </a:spcAft>
                      </a:pPr>
                      <a:r>
                        <a:rPr lang="en-GB" sz="2000" b="1" dirty="0">
                          <a:effectLst/>
                          <a:latin typeface="Arial" panose="020B0604020202020204" pitchFamily="34" charset="0"/>
                          <a:ea typeface="Calibri" panose="020F0502020204030204" pitchFamily="34" charset="0"/>
                          <a:cs typeface="Arial" panose="020B0604020202020204" pitchFamily="34" charset="0"/>
                        </a:rPr>
                        <a:t> </a:t>
                      </a:r>
                      <a:endParaRPr lang="pt-PT" sz="20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666666"/>
                      </a:solidFill>
                      <a:prstDash val="solid"/>
                      <a:round/>
                      <a:headEnd type="none" w="med" len="med"/>
                      <a:tailEnd type="none" w="med" len="med"/>
                    </a:lnT>
                    <a:lnB w="12700" cap="flat" cmpd="sng" algn="ctr">
                      <a:solidFill>
                        <a:srgbClr val="767171"/>
                      </a:solidFill>
                      <a:prstDash val="solid"/>
                      <a:round/>
                      <a:headEnd type="none" w="med" len="med"/>
                      <a:tailEnd type="none" w="med" len="med"/>
                    </a:lnB>
                  </a:tcPr>
                </a:tc>
                <a:tc>
                  <a:txBody>
                    <a:bodyPr/>
                    <a:lstStyle/>
                    <a:p>
                      <a:pPr algn="ctr">
                        <a:lnSpc>
                          <a:spcPct val="107000"/>
                        </a:lnSpc>
                        <a:spcAft>
                          <a:spcPts val="0"/>
                        </a:spcAft>
                      </a:pPr>
                      <a:r>
                        <a:rPr lang="en-GB" sz="2000" b="1" dirty="0">
                          <a:effectLst/>
                          <a:latin typeface="Arial" panose="020B0604020202020204" pitchFamily="34" charset="0"/>
                          <a:ea typeface="Calibri" panose="020F0502020204030204" pitchFamily="34" charset="0"/>
                          <a:cs typeface="Arial" panose="020B0604020202020204" pitchFamily="34" charset="0"/>
                        </a:rPr>
                        <a:t> </a:t>
                      </a:r>
                      <a:endParaRPr lang="pt-PT" sz="20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666666"/>
                      </a:solidFill>
                      <a:prstDash val="solid"/>
                      <a:round/>
                      <a:headEnd type="none" w="med" len="med"/>
                      <a:tailEnd type="none" w="med" len="med"/>
                    </a:lnT>
                    <a:lnB w="12700" cap="flat" cmpd="sng" algn="ctr">
                      <a:solidFill>
                        <a:srgbClr val="767171"/>
                      </a:solidFill>
                      <a:prstDash val="solid"/>
                      <a:round/>
                      <a:headEnd type="none" w="med" len="med"/>
                      <a:tailEnd type="none" w="med" len="med"/>
                    </a:lnB>
                  </a:tcPr>
                </a:tc>
                <a:tc gridSpan="2">
                  <a:txBody>
                    <a:bodyPr/>
                    <a:lstStyle/>
                    <a:p>
                      <a:pPr algn="ctr">
                        <a:lnSpc>
                          <a:spcPct val="107000"/>
                        </a:lnSpc>
                        <a:spcAft>
                          <a:spcPts val="0"/>
                        </a:spcAft>
                      </a:pPr>
                      <a:r>
                        <a:rPr lang="en-GB" sz="2000" b="1" i="1" kern="1200" baseline="30000" dirty="0">
                          <a:solidFill>
                            <a:srgbClr val="000000"/>
                          </a:solidFill>
                          <a:effectLst/>
                          <a:highlight>
                            <a:srgbClr val="FFFF00"/>
                          </a:highlight>
                          <a:latin typeface="Arial" panose="020B0604020202020204" pitchFamily="34" charset="0"/>
                          <a:ea typeface="Calibri" panose="020F0502020204030204" pitchFamily="34" charset="0"/>
                          <a:cs typeface="Arial" panose="020B0604020202020204" pitchFamily="34" charset="0"/>
                        </a:rPr>
                        <a:t> </a:t>
                      </a:r>
                      <a:endParaRPr lang="pt-PT" sz="20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666666"/>
                      </a:solidFill>
                      <a:prstDash val="solid"/>
                      <a:round/>
                      <a:headEnd type="none" w="med" len="med"/>
                      <a:tailEnd type="none" w="med" len="med"/>
                    </a:lnT>
                    <a:lnB w="12700" cap="flat" cmpd="sng" algn="ctr">
                      <a:solidFill>
                        <a:srgbClr val="767171"/>
                      </a:solidFill>
                      <a:prstDash val="solid"/>
                      <a:round/>
                      <a:headEnd type="none" w="med" len="med"/>
                      <a:tailEnd type="none" w="med" len="med"/>
                    </a:lnB>
                  </a:tcPr>
                </a:tc>
                <a:tc hMerge="1">
                  <a:txBody>
                    <a:bodyPr/>
                    <a:lstStyle/>
                    <a:p>
                      <a:endParaRPr lang="en-GB"/>
                    </a:p>
                  </a:txBody>
                  <a:tcPr/>
                </a:tc>
                <a:tc gridSpan="2">
                  <a:txBody>
                    <a:bodyPr/>
                    <a:lstStyle/>
                    <a:p>
                      <a:pPr algn="ctr">
                        <a:lnSpc>
                          <a:spcPct val="107000"/>
                        </a:lnSpc>
                        <a:spcAft>
                          <a:spcPts val="0"/>
                        </a:spcAft>
                      </a:pPr>
                      <a:r>
                        <a:rPr lang="en-GB" sz="2000" b="1" i="1" kern="1200" dirty="0">
                          <a:solidFill>
                            <a:srgbClr val="000000"/>
                          </a:solidFill>
                          <a:effectLst/>
                          <a:latin typeface="Arial" panose="020B0604020202020204" pitchFamily="34" charset="0"/>
                          <a:ea typeface="Calibri" panose="020F0502020204030204" pitchFamily="34" charset="0"/>
                          <a:cs typeface="Arial" panose="020B0604020202020204" pitchFamily="34" charset="0"/>
                        </a:rPr>
                        <a:t>Adjusted</a:t>
                      </a:r>
                      <a:r>
                        <a:rPr lang="en-GB" sz="2000" b="1" i="1" kern="1200" baseline="30000" dirty="0">
                          <a:solidFill>
                            <a:srgbClr val="000000"/>
                          </a:solidFill>
                          <a:effectLst/>
                          <a:latin typeface="Arial" panose="020B0604020202020204" pitchFamily="34" charset="0"/>
                          <a:ea typeface="Calibri" panose="020F0502020204030204" pitchFamily="34" charset="0"/>
                          <a:cs typeface="Arial" panose="020B0604020202020204" pitchFamily="34" charset="0"/>
                        </a:rPr>
                        <a:t>2</a:t>
                      </a:r>
                      <a:endParaRPr lang="pt-PT" sz="20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666666"/>
                      </a:solidFill>
                      <a:prstDash val="solid"/>
                      <a:round/>
                      <a:headEnd type="none" w="med" len="med"/>
                      <a:tailEnd type="none" w="med" len="med"/>
                    </a:lnT>
                    <a:lnB w="12700" cap="flat" cmpd="sng" algn="ctr">
                      <a:solidFill>
                        <a:srgbClr val="767171"/>
                      </a:solidFill>
                      <a:prstDash val="solid"/>
                      <a:round/>
                      <a:headEnd type="none" w="med" len="med"/>
                      <a:tailEnd type="none" w="med" len="med"/>
                    </a:lnB>
                  </a:tcPr>
                </a:tc>
                <a:tc hMerge="1">
                  <a:txBody>
                    <a:bodyPr/>
                    <a:lstStyle/>
                    <a:p>
                      <a:endParaRPr lang="en-GB"/>
                    </a:p>
                  </a:txBody>
                  <a:tcPr/>
                </a:tc>
                <a:extLst>
                  <a:ext uri="{0D108BD9-81ED-4DB2-BD59-A6C34878D82A}">
                    <a16:rowId xmlns:a16="http://schemas.microsoft.com/office/drawing/2014/main" val="10001"/>
                  </a:ext>
                </a:extLst>
              </a:tr>
              <a:tr h="0">
                <a:tc>
                  <a:txBody>
                    <a:bodyPr/>
                    <a:lstStyle/>
                    <a:p>
                      <a:pPr algn="just">
                        <a:lnSpc>
                          <a:spcPct val="107000"/>
                        </a:lnSpc>
                        <a:spcAft>
                          <a:spcPts val="0"/>
                        </a:spcAft>
                      </a:pPr>
                      <a:r>
                        <a:rPr lang="en-GB" sz="2000" dirty="0">
                          <a:effectLst/>
                          <a:latin typeface="Arial" panose="020B0604020202020204" pitchFamily="34" charset="0"/>
                          <a:ea typeface="Calibri" panose="020F0502020204030204" pitchFamily="34" charset="0"/>
                          <a:cs typeface="Arial" panose="020B0604020202020204" pitchFamily="34" charset="0"/>
                        </a:rPr>
                        <a:t> </a:t>
                      </a:r>
                      <a:endParaRPr lang="pt-PT" sz="20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767171"/>
                      </a:solidFill>
                      <a:prstDash val="solid"/>
                      <a:round/>
                      <a:headEnd type="none" w="med" len="med"/>
                      <a:tailEnd type="none" w="med" len="med"/>
                    </a:lnT>
                    <a:lnB w="12700" cap="flat" cmpd="sng" algn="ctr">
                      <a:solidFill>
                        <a:srgbClr val="767171"/>
                      </a:solidFill>
                      <a:prstDash val="solid"/>
                      <a:round/>
                      <a:headEnd type="none" w="med" len="med"/>
                      <a:tailEnd type="none" w="med" len="med"/>
                    </a:lnB>
                  </a:tcPr>
                </a:tc>
                <a:tc>
                  <a:txBody>
                    <a:bodyPr/>
                    <a:lstStyle/>
                    <a:p>
                      <a:pPr algn="ctr">
                        <a:lnSpc>
                          <a:spcPct val="107000"/>
                        </a:lnSpc>
                        <a:spcAft>
                          <a:spcPts val="0"/>
                        </a:spcAft>
                      </a:pPr>
                      <a:r>
                        <a:rPr lang="en-GB" sz="2000" b="1">
                          <a:effectLst/>
                          <a:latin typeface="Arial" panose="020B0604020202020204" pitchFamily="34" charset="0"/>
                          <a:ea typeface="Calibri" panose="020F0502020204030204" pitchFamily="34" charset="0"/>
                          <a:cs typeface="Arial" panose="020B0604020202020204" pitchFamily="34" charset="0"/>
                        </a:rPr>
                        <a:t>Controls</a:t>
                      </a:r>
                      <a:endParaRPr lang="pt-PT" sz="20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767171"/>
                      </a:solidFill>
                      <a:prstDash val="solid"/>
                      <a:round/>
                      <a:headEnd type="none" w="med" len="med"/>
                      <a:tailEnd type="none" w="med" len="med"/>
                    </a:lnT>
                    <a:lnB w="12700" cap="flat" cmpd="sng" algn="ctr">
                      <a:solidFill>
                        <a:srgbClr val="767171"/>
                      </a:solidFill>
                      <a:prstDash val="solid"/>
                      <a:round/>
                      <a:headEnd type="none" w="med" len="med"/>
                      <a:tailEnd type="none" w="med" len="med"/>
                    </a:lnB>
                  </a:tcPr>
                </a:tc>
                <a:tc>
                  <a:txBody>
                    <a:bodyPr/>
                    <a:lstStyle/>
                    <a:p>
                      <a:pPr algn="ctr">
                        <a:lnSpc>
                          <a:spcPct val="107000"/>
                        </a:lnSpc>
                        <a:spcAft>
                          <a:spcPts val="0"/>
                        </a:spcAft>
                      </a:pPr>
                      <a:r>
                        <a:rPr lang="en-GB" sz="2000" b="1" dirty="0">
                          <a:effectLst/>
                          <a:latin typeface="Arial" panose="020B0604020202020204" pitchFamily="34" charset="0"/>
                          <a:ea typeface="Calibri" panose="020F0502020204030204" pitchFamily="34" charset="0"/>
                          <a:cs typeface="Arial" panose="020B0604020202020204" pitchFamily="34" charset="0"/>
                        </a:rPr>
                        <a:t>Patients with osteoporosis</a:t>
                      </a:r>
                      <a:endParaRPr lang="pt-PT" sz="20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767171"/>
                      </a:solidFill>
                      <a:prstDash val="solid"/>
                      <a:round/>
                      <a:headEnd type="none" w="med" len="med"/>
                      <a:tailEnd type="none" w="med" len="med"/>
                    </a:lnT>
                    <a:lnB w="12700" cap="flat" cmpd="sng" algn="ctr">
                      <a:solidFill>
                        <a:srgbClr val="767171"/>
                      </a:solidFill>
                      <a:prstDash val="solid"/>
                      <a:round/>
                      <a:headEnd type="none" w="med" len="med"/>
                      <a:tailEnd type="none" w="med" len="med"/>
                    </a:lnB>
                  </a:tcPr>
                </a:tc>
                <a:tc>
                  <a:txBody>
                    <a:bodyPr/>
                    <a:lstStyle/>
                    <a:p>
                      <a:pPr marL="0" marR="0" lvl="0" indent="0" algn="ctr" defTabSz="3060040" rtl="0" eaLnBrk="1" fontAlgn="auto" latinLnBrk="0" hangingPunct="1">
                        <a:lnSpc>
                          <a:spcPct val="107000"/>
                        </a:lnSpc>
                        <a:spcBef>
                          <a:spcPts val="0"/>
                        </a:spcBef>
                        <a:spcAft>
                          <a:spcPts val="0"/>
                        </a:spcAft>
                        <a:buClrTx/>
                        <a:buSzTx/>
                        <a:buFontTx/>
                        <a:buNone/>
                        <a:tabLst/>
                        <a:defRPr/>
                      </a:pPr>
                      <a:r>
                        <a:rPr lang="en-GB" sz="2000" b="1" i="1" kern="1200" dirty="0" smtClean="0">
                          <a:solidFill>
                            <a:srgbClr val="000000"/>
                          </a:solidFill>
                          <a:effectLst/>
                          <a:latin typeface="Arial" panose="020B0604020202020204" pitchFamily="34" charset="0"/>
                          <a:ea typeface="Calibri" panose="020F0502020204030204" pitchFamily="34" charset="0"/>
                          <a:cs typeface="Arial" panose="020B0604020202020204" pitchFamily="34" charset="0"/>
                        </a:rPr>
                        <a:t>p-</a:t>
                      </a:r>
                      <a:r>
                        <a:rPr lang="en-GB" sz="2000" b="1" kern="1200" dirty="0" smtClean="0">
                          <a:solidFill>
                            <a:srgbClr val="000000"/>
                          </a:solidFill>
                          <a:effectLst/>
                          <a:latin typeface="Arial" panose="020B0604020202020204" pitchFamily="34" charset="0"/>
                          <a:ea typeface="Calibri" panose="020F0502020204030204" pitchFamily="34" charset="0"/>
                          <a:cs typeface="Arial" panose="020B0604020202020204" pitchFamily="34" charset="0"/>
                        </a:rPr>
                        <a:t>value</a:t>
                      </a:r>
                      <a:r>
                        <a:rPr lang="en-GB" sz="2000" b="1" baseline="30000" dirty="0" smtClean="0">
                          <a:effectLst/>
                          <a:latin typeface="Arial" panose="020B0604020202020204" pitchFamily="34" charset="0"/>
                          <a:ea typeface="Calibri" panose="020F0502020204030204" pitchFamily="34" charset="0"/>
                          <a:cs typeface="Arial" panose="020B0604020202020204" pitchFamily="34" charset="0"/>
                        </a:rPr>
                        <a:t>1</a:t>
                      </a:r>
                      <a:endParaRPr lang="pt-PT" sz="2000" dirty="0" smtClean="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767171"/>
                      </a:solidFill>
                      <a:prstDash val="solid"/>
                      <a:round/>
                      <a:headEnd type="none" w="med" len="med"/>
                      <a:tailEnd type="none" w="med" len="med"/>
                    </a:lnT>
                    <a:lnB w="12700" cap="flat" cmpd="sng" algn="ctr">
                      <a:solidFill>
                        <a:srgbClr val="767171"/>
                      </a:solidFill>
                      <a:prstDash val="solid"/>
                      <a:round/>
                      <a:headEnd type="none" w="med" len="med"/>
                      <a:tailEnd type="none" w="med" len="med"/>
                    </a:lnB>
                  </a:tcPr>
                </a:tc>
                <a:tc>
                  <a:txBody>
                    <a:bodyPr/>
                    <a:lstStyle/>
                    <a:p>
                      <a:pPr algn="ctr">
                        <a:lnSpc>
                          <a:spcPct val="107000"/>
                        </a:lnSpc>
                        <a:spcAft>
                          <a:spcPts val="0"/>
                        </a:spcAft>
                      </a:pPr>
                      <a:r>
                        <a:rPr lang="en-GB" sz="2000" b="1" i="1" kern="1200" dirty="0">
                          <a:solidFill>
                            <a:srgbClr val="000000"/>
                          </a:solidFill>
                          <a:effectLst/>
                          <a:latin typeface="Arial" panose="020B0604020202020204" pitchFamily="34" charset="0"/>
                          <a:ea typeface="Calibri" panose="020F0502020204030204" pitchFamily="34" charset="0"/>
                          <a:cs typeface="Arial" panose="020B0604020202020204" pitchFamily="34" charset="0"/>
                        </a:rPr>
                        <a:t>OR  (95% CI)</a:t>
                      </a:r>
                      <a:endParaRPr lang="pt-PT" sz="20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767171"/>
                      </a:solidFill>
                      <a:prstDash val="solid"/>
                      <a:round/>
                      <a:headEnd type="none" w="med" len="med"/>
                      <a:tailEnd type="none" w="med" len="med"/>
                    </a:lnT>
                    <a:lnB w="12700" cap="flat" cmpd="sng" algn="ctr">
                      <a:solidFill>
                        <a:srgbClr val="767171"/>
                      </a:solidFill>
                      <a:prstDash val="solid"/>
                      <a:round/>
                      <a:headEnd type="none" w="med" len="med"/>
                      <a:tailEnd type="none" w="med" len="med"/>
                    </a:lnB>
                  </a:tcPr>
                </a:tc>
                <a:tc>
                  <a:txBody>
                    <a:bodyPr/>
                    <a:lstStyle/>
                    <a:p>
                      <a:pPr algn="ctr">
                        <a:lnSpc>
                          <a:spcPct val="107000"/>
                        </a:lnSpc>
                        <a:spcAft>
                          <a:spcPts val="0"/>
                        </a:spcAft>
                      </a:pPr>
                      <a:r>
                        <a:rPr lang="en-GB" sz="2000" b="1" i="1" kern="1200">
                          <a:solidFill>
                            <a:srgbClr val="000000"/>
                          </a:solidFill>
                          <a:effectLst/>
                          <a:latin typeface="Arial" panose="020B0604020202020204" pitchFamily="34" charset="0"/>
                          <a:ea typeface="Calibri" panose="020F0502020204030204" pitchFamily="34" charset="0"/>
                          <a:cs typeface="Arial" panose="020B0604020202020204" pitchFamily="34" charset="0"/>
                        </a:rPr>
                        <a:t>p-value </a:t>
                      </a:r>
                      <a:endParaRPr lang="pt-PT" sz="20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767171"/>
                      </a:solidFill>
                      <a:prstDash val="solid"/>
                      <a:round/>
                      <a:headEnd type="none" w="med" len="med"/>
                      <a:tailEnd type="none" w="med" len="med"/>
                    </a:lnT>
                    <a:lnB w="12700" cap="flat" cmpd="sng" algn="ctr">
                      <a:solidFill>
                        <a:srgbClr val="767171"/>
                      </a:solidFill>
                      <a:prstDash val="solid"/>
                      <a:round/>
                      <a:headEnd type="none" w="med" len="med"/>
                      <a:tailEnd type="none" w="med" len="med"/>
                    </a:lnB>
                  </a:tcPr>
                </a:tc>
                <a:tc>
                  <a:txBody>
                    <a:bodyPr/>
                    <a:lstStyle/>
                    <a:p>
                      <a:pPr algn="ctr">
                        <a:lnSpc>
                          <a:spcPct val="107000"/>
                        </a:lnSpc>
                        <a:spcAft>
                          <a:spcPts val="0"/>
                        </a:spcAft>
                      </a:pPr>
                      <a:r>
                        <a:rPr lang="en-GB" sz="2000" b="1" i="1" kern="1200" dirty="0">
                          <a:solidFill>
                            <a:srgbClr val="000000"/>
                          </a:solidFill>
                          <a:effectLst/>
                          <a:latin typeface="Arial" panose="020B0604020202020204" pitchFamily="34" charset="0"/>
                          <a:ea typeface="Calibri" panose="020F0502020204030204" pitchFamily="34" charset="0"/>
                          <a:cs typeface="Arial" panose="020B0604020202020204" pitchFamily="34" charset="0"/>
                        </a:rPr>
                        <a:t>OR (95% CI)</a:t>
                      </a:r>
                      <a:endParaRPr lang="pt-PT" sz="20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767171"/>
                      </a:solidFill>
                      <a:prstDash val="solid"/>
                      <a:round/>
                      <a:headEnd type="none" w="med" len="med"/>
                      <a:tailEnd type="none" w="med" len="med"/>
                    </a:lnT>
                    <a:lnB w="12700" cap="flat" cmpd="sng" algn="ctr">
                      <a:solidFill>
                        <a:srgbClr val="767171"/>
                      </a:solidFill>
                      <a:prstDash val="solid"/>
                      <a:round/>
                      <a:headEnd type="none" w="med" len="med"/>
                      <a:tailEnd type="none" w="med" len="med"/>
                    </a:lnB>
                  </a:tcPr>
                </a:tc>
                <a:extLst>
                  <a:ext uri="{0D108BD9-81ED-4DB2-BD59-A6C34878D82A}">
                    <a16:rowId xmlns:a16="http://schemas.microsoft.com/office/drawing/2014/main" val="10002"/>
                  </a:ext>
                </a:extLst>
              </a:tr>
              <a:tr h="0">
                <a:tc>
                  <a:txBody>
                    <a:bodyPr/>
                    <a:lstStyle/>
                    <a:p>
                      <a:pPr algn="just">
                        <a:lnSpc>
                          <a:spcPct val="107000"/>
                        </a:lnSpc>
                        <a:spcAft>
                          <a:spcPts val="0"/>
                        </a:spcAft>
                      </a:pPr>
                      <a:r>
                        <a:rPr lang="en-GB" sz="2000" dirty="0">
                          <a:effectLst/>
                          <a:latin typeface="Arial" panose="020B0604020202020204" pitchFamily="34" charset="0"/>
                          <a:ea typeface="Calibri" panose="020F0502020204030204" pitchFamily="34" charset="0"/>
                          <a:cs typeface="Arial" panose="020B0604020202020204" pitchFamily="34" charset="0"/>
                        </a:rPr>
                        <a:t>Interaction  </a:t>
                      </a:r>
                      <a:r>
                        <a:rPr lang="en-GB" sz="2000" i="1" dirty="0">
                          <a:effectLst/>
                          <a:latin typeface="Arial" panose="020B0604020202020204" pitchFamily="34" charset="0"/>
                          <a:ea typeface="Calibri" panose="020F0502020204030204" pitchFamily="34" charset="0"/>
                          <a:cs typeface="Arial" panose="020B0604020202020204" pitchFamily="34" charset="0"/>
                        </a:rPr>
                        <a:t>Hp</a:t>
                      </a:r>
                      <a:r>
                        <a:rPr lang="en-GB" sz="2000" dirty="0">
                          <a:effectLst/>
                          <a:latin typeface="Arial" panose="020B0604020202020204" pitchFamily="34" charset="0"/>
                          <a:ea typeface="Calibri" panose="020F0502020204030204" pitchFamily="34" charset="0"/>
                          <a:cs typeface="Arial" panose="020B0604020202020204" pitchFamily="34" charset="0"/>
                        </a:rPr>
                        <a:t>-H63D</a:t>
                      </a:r>
                      <a:endParaRPr lang="pt-PT" sz="20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767171"/>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a:lnSpc>
                          <a:spcPct val="107000"/>
                        </a:lnSpc>
                        <a:spcAft>
                          <a:spcPts val="0"/>
                        </a:spcAft>
                      </a:pPr>
                      <a:endParaRPr lang="pt-PT" sz="20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767171"/>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a:lnSpc>
                          <a:spcPct val="107000"/>
                        </a:lnSpc>
                        <a:spcAft>
                          <a:spcPts val="0"/>
                        </a:spcAft>
                      </a:pPr>
                      <a:endParaRPr lang="pt-PT" sz="20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767171"/>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rowSpan="3">
                  <a:txBody>
                    <a:bodyPr/>
                    <a:lstStyle/>
                    <a:p>
                      <a:pPr algn="ctr">
                        <a:lnSpc>
                          <a:spcPct val="107000"/>
                        </a:lnSpc>
                        <a:spcAft>
                          <a:spcPts val="0"/>
                        </a:spcAft>
                      </a:pPr>
                      <a:r>
                        <a:rPr lang="en-GB" sz="2000" b="1" dirty="0" smtClean="0">
                          <a:effectLst/>
                          <a:latin typeface="Arial" panose="020B0604020202020204" pitchFamily="34" charset="0"/>
                          <a:ea typeface="Calibri" panose="020F0502020204030204" pitchFamily="34" charset="0"/>
                          <a:cs typeface="Arial" panose="020B0604020202020204" pitchFamily="34" charset="0"/>
                        </a:rPr>
                        <a:t>0.016</a:t>
                      </a:r>
                      <a:endParaRPr lang="pt-PT" sz="20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767171"/>
                      </a:solidFill>
                      <a:prstDash val="solid"/>
                      <a:round/>
                      <a:headEnd type="none" w="med" len="med"/>
                      <a:tailEnd type="none" w="med" len="med"/>
                    </a:lnT>
                    <a:lnB w="12700" cap="flat" cmpd="sng" algn="ctr">
                      <a:solidFill>
                        <a:srgbClr val="767171"/>
                      </a:solidFill>
                      <a:prstDash val="solid"/>
                      <a:round/>
                      <a:headEnd type="none" w="med" len="med"/>
                      <a:tailEnd type="none" w="med" len="med"/>
                    </a:lnB>
                  </a:tcPr>
                </a:tc>
                <a:tc rowSpan="3">
                  <a:txBody>
                    <a:bodyPr/>
                    <a:lstStyle/>
                    <a:p>
                      <a:pPr algn="ctr">
                        <a:lnSpc>
                          <a:spcPct val="107000"/>
                        </a:lnSpc>
                        <a:spcAft>
                          <a:spcPts val="0"/>
                        </a:spcAft>
                      </a:pPr>
                      <a:r>
                        <a:rPr lang="en-GB" sz="2000" b="1" dirty="0">
                          <a:effectLst/>
                          <a:latin typeface="Arial" panose="020B0604020202020204" pitchFamily="34" charset="0"/>
                          <a:ea typeface="Calibri" panose="020F0502020204030204" pitchFamily="34" charset="0"/>
                          <a:cs typeface="Arial" panose="020B0604020202020204" pitchFamily="34" charset="0"/>
                        </a:rPr>
                        <a:t>2.747 (1.186-6.365)</a:t>
                      </a:r>
                      <a:endParaRPr lang="pt-PT" sz="20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767171"/>
                      </a:solidFill>
                      <a:prstDash val="solid"/>
                      <a:round/>
                      <a:headEnd type="none" w="med" len="med"/>
                      <a:tailEnd type="none" w="med" len="med"/>
                    </a:lnT>
                    <a:lnB w="12700" cap="flat" cmpd="sng" algn="ctr">
                      <a:solidFill>
                        <a:srgbClr val="767171"/>
                      </a:solidFill>
                      <a:prstDash val="solid"/>
                      <a:round/>
                      <a:headEnd type="none" w="med" len="med"/>
                      <a:tailEnd type="none" w="med" len="med"/>
                    </a:lnB>
                  </a:tcPr>
                </a:tc>
                <a:tc rowSpan="3">
                  <a:txBody>
                    <a:bodyPr/>
                    <a:lstStyle/>
                    <a:p>
                      <a:pPr algn="ctr">
                        <a:lnSpc>
                          <a:spcPct val="107000"/>
                        </a:lnSpc>
                        <a:spcAft>
                          <a:spcPts val="0"/>
                        </a:spcAft>
                      </a:pPr>
                      <a:r>
                        <a:rPr lang="en-GB" sz="2000" b="1">
                          <a:effectLst/>
                          <a:latin typeface="Arial" panose="020B0604020202020204" pitchFamily="34" charset="0"/>
                          <a:ea typeface="Calibri" panose="020F0502020204030204" pitchFamily="34" charset="0"/>
                          <a:cs typeface="Arial" panose="020B0604020202020204" pitchFamily="34" charset="0"/>
                        </a:rPr>
                        <a:t>0.049</a:t>
                      </a:r>
                      <a:endParaRPr lang="pt-PT" sz="20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767171"/>
                      </a:solidFill>
                      <a:prstDash val="solid"/>
                      <a:round/>
                      <a:headEnd type="none" w="med" len="med"/>
                      <a:tailEnd type="none" w="med" len="med"/>
                    </a:lnT>
                    <a:lnB w="12700" cap="flat" cmpd="sng" algn="ctr">
                      <a:solidFill>
                        <a:srgbClr val="767171"/>
                      </a:solidFill>
                      <a:prstDash val="solid"/>
                      <a:round/>
                      <a:headEnd type="none" w="med" len="med"/>
                      <a:tailEnd type="none" w="med" len="med"/>
                    </a:lnB>
                  </a:tcPr>
                </a:tc>
                <a:tc rowSpan="3">
                  <a:txBody>
                    <a:bodyPr/>
                    <a:lstStyle/>
                    <a:p>
                      <a:pPr algn="ctr">
                        <a:lnSpc>
                          <a:spcPct val="107000"/>
                        </a:lnSpc>
                        <a:spcAft>
                          <a:spcPts val="0"/>
                        </a:spcAft>
                      </a:pPr>
                      <a:r>
                        <a:rPr lang="en-GB" sz="2000" b="1" dirty="0">
                          <a:effectLst/>
                          <a:latin typeface="Arial" panose="020B0604020202020204" pitchFamily="34" charset="0"/>
                          <a:ea typeface="Calibri" panose="020F0502020204030204" pitchFamily="34" charset="0"/>
                          <a:cs typeface="Arial" panose="020B0604020202020204" pitchFamily="34" charset="0"/>
                        </a:rPr>
                        <a:t>2.509 (1.003-6.279)</a:t>
                      </a:r>
                      <a:endParaRPr lang="pt-PT" sz="20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767171"/>
                      </a:solidFill>
                      <a:prstDash val="solid"/>
                      <a:round/>
                      <a:headEnd type="none" w="med" len="med"/>
                      <a:tailEnd type="none" w="med" len="med"/>
                    </a:lnT>
                    <a:lnB w="12700" cap="flat" cmpd="sng" algn="ctr">
                      <a:solidFill>
                        <a:srgbClr val="767171"/>
                      </a:solidFill>
                      <a:prstDash val="solid"/>
                      <a:round/>
                      <a:headEnd type="none" w="med" len="med"/>
                      <a:tailEnd type="none" w="med" len="med"/>
                    </a:lnB>
                  </a:tcPr>
                </a:tc>
                <a:extLst>
                  <a:ext uri="{0D108BD9-81ED-4DB2-BD59-A6C34878D82A}">
                    <a16:rowId xmlns:a16="http://schemas.microsoft.com/office/drawing/2014/main" val="10003"/>
                  </a:ext>
                </a:extLst>
              </a:tr>
              <a:tr h="0">
                <a:tc>
                  <a:txBody>
                    <a:bodyPr/>
                    <a:lstStyle/>
                    <a:p>
                      <a:pPr algn="just">
                        <a:lnSpc>
                          <a:spcPct val="107000"/>
                        </a:lnSpc>
                        <a:spcAft>
                          <a:spcPts val="0"/>
                        </a:spcAft>
                      </a:pPr>
                      <a:r>
                        <a:rPr lang="en-GB" sz="2000" i="1" dirty="0">
                          <a:effectLst/>
                          <a:latin typeface="Arial" panose="020B0604020202020204" pitchFamily="34" charset="0"/>
                          <a:ea typeface="Times New Roman" panose="02020603050405020304" pitchFamily="18" charset="0"/>
                          <a:cs typeface="Arial" panose="020B0604020202020204" pitchFamily="34" charset="0"/>
                        </a:rPr>
                        <a:t>   </a:t>
                      </a:r>
                      <a:r>
                        <a:rPr lang="en-GB" sz="2000" i="1" dirty="0" err="1">
                          <a:effectLst/>
                          <a:latin typeface="Arial" panose="020B0604020202020204" pitchFamily="34" charset="0"/>
                          <a:ea typeface="Times New Roman" panose="02020603050405020304" pitchFamily="18" charset="0"/>
                          <a:cs typeface="Arial" panose="020B0604020202020204" pitchFamily="34" charset="0"/>
                        </a:rPr>
                        <a:t>Hp</a:t>
                      </a:r>
                      <a:r>
                        <a:rPr lang="en-GB" sz="2000" i="1" dirty="0">
                          <a:effectLst/>
                          <a:latin typeface="Arial" panose="020B0604020202020204" pitchFamily="34" charset="0"/>
                          <a:ea typeface="Times New Roman" panose="02020603050405020304" pitchFamily="18" charset="0"/>
                          <a:cs typeface="Arial" panose="020B0604020202020204" pitchFamily="34" charset="0"/>
                        </a:rPr>
                        <a:t> </a:t>
                      </a:r>
                      <a:r>
                        <a:rPr lang="en-GB" sz="2000" dirty="0">
                          <a:effectLst/>
                          <a:latin typeface="Arial" panose="020B0604020202020204" pitchFamily="34" charset="0"/>
                          <a:ea typeface="Times New Roman" panose="02020603050405020304" pitchFamily="18" charset="0"/>
                          <a:cs typeface="Arial" panose="020B0604020202020204" pitchFamily="34" charset="0"/>
                        </a:rPr>
                        <a:t>2.2–HH presence</a:t>
                      </a:r>
                      <a:endParaRPr lang="pt-PT" sz="20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a:lnSpc>
                          <a:spcPct val="107000"/>
                        </a:lnSpc>
                        <a:spcAft>
                          <a:spcPts val="0"/>
                        </a:spcAft>
                      </a:pPr>
                      <a:r>
                        <a:rPr lang="en-GB" sz="2000" dirty="0">
                          <a:effectLst/>
                          <a:latin typeface="Arial" panose="020B0604020202020204" pitchFamily="34" charset="0"/>
                          <a:ea typeface="Calibri" panose="020F0502020204030204" pitchFamily="34" charset="0"/>
                          <a:cs typeface="Arial" panose="020B0604020202020204" pitchFamily="34" charset="0"/>
                        </a:rPr>
                        <a:t>9 (18.4)</a:t>
                      </a:r>
                      <a:endParaRPr lang="pt-PT" sz="20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a:lnSpc>
                          <a:spcPct val="107000"/>
                        </a:lnSpc>
                        <a:spcAft>
                          <a:spcPts val="0"/>
                        </a:spcAft>
                      </a:pPr>
                      <a:r>
                        <a:rPr lang="en-GB" sz="2000" dirty="0">
                          <a:effectLst/>
                          <a:latin typeface="Arial" panose="020B0604020202020204" pitchFamily="34" charset="0"/>
                          <a:ea typeface="Calibri" panose="020F0502020204030204" pitchFamily="34" charset="0"/>
                          <a:cs typeface="Arial" panose="020B0604020202020204" pitchFamily="34" charset="0"/>
                        </a:rPr>
                        <a:t>34 (38.2)</a:t>
                      </a:r>
                      <a:endParaRPr lang="pt-PT" sz="20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extLst>
                  <a:ext uri="{0D108BD9-81ED-4DB2-BD59-A6C34878D82A}">
                    <a16:rowId xmlns:a16="http://schemas.microsoft.com/office/drawing/2014/main" val="10004"/>
                  </a:ext>
                </a:extLst>
              </a:tr>
              <a:tr h="0">
                <a:tc>
                  <a:txBody>
                    <a:bodyPr/>
                    <a:lstStyle/>
                    <a:p>
                      <a:pPr algn="just">
                        <a:lnSpc>
                          <a:spcPct val="107000"/>
                        </a:lnSpc>
                        <a:spcAft>
                          <a:spcPts val="0"/>
                        </a:spcAft>
                      </a:pPr>
                      <a:r>
                        <a:rPr lang="en-GB" sz="2000" dirty="0">
                          <a:effectLst/>
                          <a:latin typeface="Arial" panose="020B0604020202020204" pitchFamily="34" charset="0"/>
                          <a:ea typeface="Times New Roman" panose="02020603050405020304" pitchFamily="18" charset="0"/>
                          <a:cs typeface="Arial" panose="020B0604020202020204" pitchFamily="34" charset="0"/>
                        </a:rPr>
                        <a:t>   </a:t>
                      </a:r>
                      <a:r>
                        <a:rPr lang="en-GB" sz="2000" i="1" dirty="0" err="1">
                          <a:effectLst/>
                          <a:latin typeface="Arial" panose="020B0604020202020204" pitchFamily="34" charset="0"/>
                          <a:ea typeface="Times New Roman" panose="02020603050405020304" pitchFamily="18" charset="0"/>
                          <a:cs typeface="Arial" panose="020B0604020202020204" pitchFamily="34" charset="0"/>
                        </a:rPr>
                        <a:t>Hp</a:t>
                      </a:r>
                      <a:r>
                        <a:rPr lang="en-GB" sz="2000" dirty="0">
                          <a:effectLst/>
                          <a:latin typeface="Arial" panose="020B0604020202020204" pitchFamily="34" charset="0"/>
                          <a:ea typeface="Times New Roman" panose="02020603050405020304" pitchFamily="18" charset="0"/>
                          <a:cs typeface="Arial" panose="020B0604020202020204" pitchFamily="34" charset="0"/>
                        </a:rPr>
                        <a:t> 2.2–HH absence </a:t>
                      </a:r>
                      <a:endParaRPr lang="pt-PT" sz="20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767171"/>
                      </a:solidFill>
                      <a:prstDash val="solid"/>
                      <a:round/>
                      <a:headEnd type="none" w="med" len="med"/>
                      <a:tailEnd type="none" w="med" len="med"/>
                    </a:lnB>
                  </a:tcPr>
                </a:tc>
                <a:tc>
                  <a:txBody>
                    <a:bodyPr/>
                    <a:lstStyle/>
                    <a:p>
                      <a:pPr algn="ctr">
                        <a:lnSpc>
                          <a:spcPct val="107000"/>
                        </a:lnSpc>
                        <a:spcAft>
                          <a:spcPts val="0"/>
                        </a:spcAft>
                      </a:pPr>
                      <a:r>
                        <a:rPr lang="en-GB" sz="2000">
                          <a:effectLst/>
                          <a:latin typeface="Arial" panose="020B0604020202020204" pitchFamily="34" charset="0"/>
                          <a:ea typeface="Calibri" panose="020F0502020204030204" pitchFamily="34" charset="0"/>
                          <a:cs typeface="Arial" panose="020B0604020202020204" pitchFamily="34" charset="0"/>
                        </a:rPr>
                        <a:t>40 (81.6)</a:t>
                      </a:r>
                      <a:endParaRPr lang="pt-PT" sz="20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767171"/>
                      </a:solidFill>
                      <a:prstDash val="solid"/>
                      <a:round/>
                      <a:headEnd type="none" w="med" len="med"/>
                      <a:tailEnd type="none" w="med" len="med"/>
                    </a:lnB>
                  </a:tcPr>
                </a:tc>
                <a:tc>
                  <a:txBody>
                    <a:bodyPr/>
                    <a:lstStyle/>
                    <a:p>
                      <a:pPr algn="ctr">
                        <a:lnSpc>
                          <a:spcPct val="107000"/>
                        </a:lnSpc>
                        <a:spcAft>
                          <a:spcPts val="0"/>
                        </a:spcAft>
                      </a:pPr>
                      <a:r>
                        <a:rPr lang="en-GB" sz="2000" dirty="0">
                          <a:effectLst/>
                          <a:latin typeface="Arial" panose="020B0604020202020204" pitchFamily="34" charset="0"/>
                          <a:ea typeface="Calibri" panose="020F0502020204030204" pitchFamily="34" charset="0"/>
                          <a:cs typeface="Arial" panose="020B0604020202020204" pitchFamily="34" charset="0"/>
                        </a:rPr>
                        <a:t>55 (61.8)</a:t>
                      </a:r>
                      <a:endParaRPr lang="pt-PT" sz="20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767171"/>
                      </a:solidFill>
                      <a:prstDash val="solid"/>
                      <a:round/>
                      <a:headEnd type="none" w="med" len="med"/>
                      <a:tailEnd type="none" w="med" len="med"/>
                    </a:lnB>
                  </a:tcPr>
                </a:tc>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extLst>
                  <a:ext uri="{0D108BD9-81ED-4DB2-BD59-A6C34878D82A}">
                    <a16:rowId xmlns:a16="http://schemas.microsoft.com/office/drawing/2014/main" val="10005"/>
                  </a:ext>
                </a:extLst>
              </a:tr>
              <a:tr h="0">
                <a:tc gridSpan="7">
                  <a:txBody>
                    <a:bodyPr/>
                    <a:lstStyle/>
                    <a:p>
                      <a:pPr algn="l">
                        <a:spcAft>
                          <a:spcPts val="0"/>
                        </a:spcAft>
                      </a:pPr>
                      <a:r>
                        <a:rPr lang="en-GB" sz="2000" baseline="30000" dirty="0">
                          <a:solidFill>
                            <a:srgbClr val="000000"/>
                          </a:solidFill>
                          <a:effectLst/>
                          <a:latin typeface="Arial" panose="020B0604020202020204" pitchFamily="34" charset="0"/>
                          <a:ea typeface="Calibri" panose="020F0502020204030204" pitchFamily="34" charset="0"/>
                          <a:cs typeface="Arial" panose="020B0604020202020204" pitchFamily="34" charset="0"/>
                        </a:rPr>
                        <a:t>1</a:t>
                      </a:r>
                      <a:r>
                        <a:rPr lang="en-GB" sz="2000" dirty="0">
                          <a:solidFill>
                            <a:srgbClr val="000000"/>
                          </a:solidFill>
                          <a:effectLst/>
                          <a:latin typeface="Arial" panose="020B0604020202020204" pitchFamily="34" charset="0"/>
                          <a:ea typeface="Calibri" panose="020F0502020204030204" pitchFamily="34" charset="0"/>
                          <a:cs typeface="Arial" panose="020B0604020202020204" pitchFamily="34" charset="0"/>
                        </a:rPr>
                        <a:t>Pearson’s </a:t>
                      </a:r>
                      <a:r>
                        <a:rPr lang="pt-PT" sz="20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a:t>
                      </a:r>
                      <a:r>
                        <a:rPr lang="en-GB" sz="2000" baseline="300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2 </a:t>
                      </a:r>
                      <a:r>
                        <a:rPr lang="en-GB" sz="20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test,</a:t>
                      </a:r>
                      <a:r>
                        <a:rPr lang="en-GB" sz="2000" dirty="0">
                          <a:solidFill>
                            <a:srgbClr val="000000"/>
                          </a:solidFill>
                          <a:effectLst/>
                          <a:latin typeface="Arial" panose="020B0604020202020204" pitchFamily="34" charset="0"/>
                          <a:ea typeface="Calibri" panose="020F0502020204030204" pitchFamily="34" charset="0"/>
                          <a:cs typeface="Arial" panose="020B0604020202020204" pitchFamily="34" charset="0"/>
                        </a:rPr>
                        <a:t> n (%)</a:t>
                      </a:r>
                      <a:endParaRPr lang="pt-PT" sz="2000" dirty="0">
                        <a:solidFill>
                          <a:srgbClr val="000000"/>
                        </a:solidFill>
                        <a:effectLst/>
                        <a:latin typeface="Arial" panose="020B0604020202020204" pitchFamily="34" charset="0"/>
                        <a:ea typeface="Calibri" panose="020F0502020204030204" pitchFamily="34" charset="0"/>
                        <a:cs typeface="Arial" panose="020B0604020202020204" pitchFamily="34" charset="0"/>
                      </a:endParaRPr>
                    </a:p>
                    <a:p>
                      <a:pPr algn="l">
                        <a:lnSpc>
                          <a:spcPct val="107000"/>
                        </a:lnSpc>
                        <a:spcAft>
                          <a:spcPts val="0"/>
                        </a:spcAft>
                      </a:pPr>
                      <a:r>
                        <a:rPr lang="en-GB" sz="2000" baseline="30000" dirty="0">
                          <a:effectLst/>
                          <a:latin typeface="Arial" panose="020B0604020202020204" pitchFamily="34" charset="0"/>
                          <a:ea typeface="Calibri" panose="020F0502020204030204" pitchFamily="34" charset="0"/>
                          <a:cs typeface="Arial" panose="020B0604020202020204" pitchFamily="34" charset="0"/>
                        </a:rPr>
                        <a:t>2</a:t>
                      </a:r>
                      <a:r>
                        <a:rPr lang="en-GB" sz="2000" dirty="0">
                          <a:effectLst/>
                          <a:latin typeface="Arial" panose="020B0604020202020204" pitchFamily="34" charset="0"/>
                          <a:ea typeface="Calibri" panose="020F0502020204030204" pitchFamily="34" charset="0"/>
                          <a:cs typeface="Arial" panose="020B0604020202020204" pitchFamily="34" charset="0"/>
                        </a:rPr>
                        <a:t>Binary logistic regression, adjusted for age and BMI  </a:t>
                      </a:r>
                      <a:endParaRPr lang="pt-PT" sz="20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767171"/>
                      </a:solidFill>
                      <a:prstDash val="solid"/>
                      <a:round/>
                      <a:headEnd type="none" w="med" len="med"/>
                      <a:tailEnd type="none" w="med" len="med"/>
                    </a:lnT>
                    <a:lnB w="12700" cap="flat" cmpd="sng" algn="ctr">
                      <a:solidFill>
                        <a:srgbClr val="767171"/>
                      </a:solidFill>
                      <a:prstDash val="solid"/>
                      <a:round/>
                      <a:headEnd type="none" w="med" len="med"/>
                      <a:tailEnd type="none" w="med" len="med"/>
                    </a:lnB>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0006"/>
                  </a:ext>
                </a:extLst>
              </a:tr>
            </a:tbl>
          </a:graphicData>
        </a:graphic>
      </p:graphicFrame>
      <p:pic>
        <p:nvPicPr>
          <p:cNvPr id="46" name="Imagem 45"/>
          <p:cNvPicPr>
            <a:picLocks noChangeAspect="1"/>
          </p:cNvPicPr>
          <p:nvPr/>
        </p:nvPicPr>
        <p:blipFill rotWithShape="1">
          <a:blip r:embed="rId3"/>
          <a:srcRect b="81459"/>
          <a:stretch/>
        </p:blipFill>
        <p:spPr>
          <a:xfrm>
            <a:off x="1" y="-1"/>
            <a:ext cx="11531412" cy="1732919"/>
          </a:xfrm>
          <a:prstGeom prst="rect">
            <a:avLst/>
          </a:prstGeom>
        </p:spPr>
      </p:pic>
      <p:grpSp>
        <p:nvGrpSpPr>
          <p:cNvPr id="9" name="Grupo 8"/>
          <p:cNvGrpSpPr/>
          <p:nvPr/>
        </p:nvGrpSpPr>
        <p:grpSpPr>
          <a:xfrm>
            <a:off x="11419132" y="10905616"/>
            <a:ext cx="6880906" cy="5205582"/>
            <a:chOff x="12550094" y="11098311"/>
            <a:chExt cx="7601642" cy="5012887"/>
          </a:xfrm>
        </p:grpSpPr>
        <p:pic>
          <p:nvPicPr>
            <p:cNvPr id="3" name="Imagem 2"/>
            <p:cNvPicPr>
              <a:picLocks noChangeAspect="1"/>
            </p:cNvPicPr>
            <p:nvPr/>
          </p:nvPicPr>
          <p:blipFill rotWithShape="1">
            <a:blip r:embed="rId4"/>
            <a:srcRect l="5244" t="39597" b="30813"/>
            <a:stretch/>
          </p:blipFill>
          <p:spPr>
            <a:xfrm>
              <a:off x="12550094" y="13845257"/>
              <a:ext cx="7601642" cy="2265941"/>
            </a:xfrm>
            <a:prstGeom prst="rect">
              <a:avLst/>
            </a:prstGeom>
          </p:spPr>
        </p:pic>
        <p:pic>
          <p:nvPicPr>
            <p:cNvPr id="23" name="Imagem 22"/>
            <p:cNvPicPr>
              <a:picLocks noChangeAspect="1"/>
            </p:cNvPicPr>
            <p:nvPr/>
          </p:nvPicPr>
          <p:blipFill rotWithShape="1">
            <a:blip r:embed="rId4"/>
            <a:srcRect l="5244" t="69365"/>
            <a:stretch/>
          </p:blipFill>
          <p:spPr>
            <a:xfrm>
              <a:off x="12550094" y="11098311"/>
              <a:ext cx="7601642" cy="2345911"/>
            </a:xfrm>
            <a:prstGeom prst="rect">
              <a:avLst/>
            </a:prstGeom>
          </p:spPr>
        </p:pic>
      </p:grpSp>
      <p:sp>
        <p:nvSpPr>
          <p:cNvPr id="14" name="CaixaDeTexto 13"/>
          <p:cNvSpPr txBox="1"/>
          <p:nvPr/>
        </p:nvSpPr>
        <p:spPr>
          <a:xfrm>
            <a:off x="11531413" y="16402135"/>
            <a:ext cx="6612211" cy="2585323"/>
          </a:xfrm>
          <a:prstGeom prst="rect">
            <a:avLst/>
          </a:prstGeom>
          <a:noFill/>
        </p:spPr>
        <p:txBody>
          <a:bodyPr wrap="square" lIns="0" tIns="0" rIns="0" bIns="0" rtlCol="0">
            <a:spAutoFit/>
          </a:bodyPr>
          <a:lstStyle/>
          <a:p>
            <a:pPr algn="ctr"/>
            <a:r>
              <a:rPr lang="en-GB" sz="2800" b="1" dirty="0" smtClean="0"/>
              <a:t>Figure 1 - </a:t>
            </a:r>
            <a:r>
              <a:rPr lang="en-US" sz="2800" dirty="0" smtClean="0"/>
              <a:t>The </a:t>
            </a:r>
            <a:r>
              <a:rPr lang="en-US" sz="2800" dirty="0"/>
              <a:t>effect of iron overload on </a:t>
            </a:r>
            <a:r>
              <a:rPr lang="en-US" sz="2800" dirty="0" smtClean="0"/>
              <a:t>differentiation and function </a:t>
            </a:r>
            <a:r>
              <a:rPr lang="en-US" sz="2800" dirty="0"/>
              <a:t>of </a:t>
            </a:r>
            <a:r>
              <a:rPr lang="en-US" sz="2800" dirty="0" smtClean="0"/>
              <a:t>osteoblasts and osteoclasts. M-CSF - </a:t>
            </a:r>
            <a:r>
              <a:rPr lang="en-GB" sz="2800" dirty="0" smtClean="0"/>
              <a:t>macrophage </a:t>
            </a:r>
            <a:r>
              <a:rPr lang="en-GB" sz="2800" dirty="0"/>
              <a:t>colony-stimulating </a:t>
            </a:r>
            <a:r>
              <a:rPr lang="en-GB" sz="2800" dirty="0" smtClean="0"/>
              <a:t>factor; RANKL - </a:t>
            </a:r>
            <a:r>
              <a:rPr lang="en-US" sz="2800" dirty="0" smtClean="0"/>
              <a:t>receptor </a:t>
            </a:r>
            <a:r>
              <a:rPr lang="en-US" sz="2800" dirty="0"/>
              <a:t>activator of nuclear factor </a:t>
            </a:r>
            <a:r>
              <a:rPr lang="en-US" sz="2800" dirty="0" err="1"/>
              <a:t>κB</a:t>
            </a:r>
            <a:r>
              <a:rPr lang="en-US" sz="2800" dirty="0"/>
              <a:t> ligand (</a:t>
            </a:r>
            <a:r>
              <a:rPr lang="en-US" sz="2800" i="1" dirty="0"/>
              <a:t>Adapted </a:t>
            </a:r>
            <a:r>
              <a:rPr lang="en-US" sz="2800" i="1" dirty="0" smtClean="0"/>
              <a:t>from reference 3</a:t>
            </a:r>
            <a:r>
              <a:rPr lang="en-US" sz="2800" dirty="0" smtClean="0"/>
              <a:t>).</a:t>
            </a:r>
            <a:endParaRPr lang="en-GB" sz="2800" dirty="0"/>
          </a:p>
        </p:txBody>
      </p:sp>
      <p:grpSp>
        <p:nvGrpSpPr>
          <p:cNvPr id="16" name="Grupo 15"/>
          <p:cNvGrpSpPr/>
          <p:nvPr/>
        </p:nvGrpSpPr>
        <p:grpSpPr>
          <a:xfrm>
            <a:off x="24592162" y="5065120"/>
            <a:ext cx="4830739" cy="3732309"/>
            <a:chOff x="24625046" y="4502958"/>
            <a:chExt cx="5808893" cy="4475119"/>
          </a:xfrm>
        </p:grpSpPr>
        <p:sp>
          <p:nvSpPr>
            <p:cNvPr id="15" name="Retângulo 14"/>
            <p:cNvSpPr/>
            <p:nvPr/>
          </p:nvSpPr>
          <p:spPr>
            <a:xfrm>
              <a:off x="24625046" y="4502958"/>
              <a:ext cx="5808893" cy="4475119"/>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8" name="Grupo 7"/>
            <p:cNvGrpSpPr/>
            <p:nvPr/>
          </p:nvGrpSpPr>
          <p:grpSpPr>
            <a:xfrm>
              <a:off x="24760990" y="4580753"/>
              <a:ext cx="5624824" cy="4137034"/>
              <a:chOff x="24760990" y="4580753"/>
              <a:chExt cx="5624824" cy="4137034"/>
            </a:xfrm>
          </p:grpSpPr>
          <p:grpSp>
            <p:nvGrpSpPr>
              <p:cNvPr id="11" name="Grupo 10"/>
              <p:cNvGrpSpPr/>
              <p:nvPr/>
            </p:nvGrpSpPr>
            <p:grpSpPr>
              <a:xfrm>
                <a:off x="25063024" y="4580753"/>
                <a:ext cx="4932936" cy="3163894"/>
                <a:chOff x="25013565" y="7652599"/>
                <a:chExt cx="4932936" cy="3163894"/>
              </a:xfrm>
            </p:grpSpPr>
            <p:pic>
              <p:nvPicPr>
                <p:cNvPr id="6" name="Picture 8" descr="http://ruipedropinto.com.sapo.pt/LOGO-IRC3.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5331507" y="7796695"/>
                  <a:ext cx="1708669" cy="1218919"/>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2" descr="Faculdade de Medicina da Universidade de Lisboa"/>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7357585" y="7652599"/>
                  <a:ext cx="2399596" cy="1101267"/>
                </a:xfrm>
                <a:prstGeom prst="rect">
                  <a:avLst/>
                </a:prstGeom>
                <a:noFill/>
                <a:extLst>
                  <a:ext uri="{909E8E84-426E-40DD-AFC4-6F175D3DCCD1}">
                    <a14:hiddenFill xmlns:a14="http://schemas.microsoft.com/office/drawing/2010/main">
                      <a:solidFill>
                        <a:srgbClr val="FFFFFF"/>
                      </a:solidFill>
                    </a14:hiddenFill>
                  </a:ext>
                </a:extLst>
              </p:spPr>
            </p:pic>
            <p:pic>
              <p:nvPicPr>
                <p:cNvPr id="32" name="Picture 2" descr="ISAMB â Instituto de SaÃºde Ambiental da Faculdade de Medicina da Universidade de Lisboa"/>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25013565" y="9302203"/>
                  <a:ext cx="2014717" cy="542825"/>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Resultado de imagem para faculdade de motricidade humana"/>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27462639" y="8950301"/>
                  <a:ext cx="2189488" cy="902217"/>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CEDML-Clínica de Endocrinologia,Diabetes e Metabolismo de Lisboa Lda"/>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5331507" y="10209359"/>
                  <a:ext cx="4614994" cy="607134"/>
                </a:xfrm>
                <a:prstGeom prst="rect">
                  <a:avLst/>
                </a:prstGeom>
                <a:noFill/>
                <a:extLst>
                  <a:ext uri="{909E8E84-426E-40DD-AFC4-6F175D3DCCD1}">
                    <a14:hiddenFill xmlns:a14="http://schemas.microsoft.com/office/drawing/2010/main">
                      <a:solidFill>
                        <a:srgbClr val="FFFFFF"/>
                      </a:solidFill>
                    </a14:hiddenFill>
                  </a:ext>
                </a:extLst>
              </p:spPr>
            </p:pic>
          </p:grpSp>
          <p:pic>
            <p:nvPicPr>
              <p:cNvPr id="27" name="Imagem 26"/>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24760990" y="7840332"/>
                <a:ext cx="5624824" cy="877455"/>
              </a:xfrm>
              <a:prstGeom prst="rect">
                <a:avLst/>
              </a:prstGeom>
              <a:solidFill>
                <a:schemeClr val="bg1"/>
              </a:solidFill>
            </p:spPr>
          </p:pic>
        </p:grpSp>
      </p:grpSp>
      <p:sp>
        <p:nvSpPr>
          <p:cNvPr id="34" name="Retângulo 33"/>
          <p:cNvSpPr/>
          <p:nvPr/>
        </p:nvSpPr>
        <p:spPr>
          <a:xfrm>
            <a:off x="897546" y="34332609"/>
            <a:ext cx="28852058" cy="3077580"/>
          </a:xfrm>
          <a:prstGeom prst="rect">
            <a:avLst/>
          </a:prstGeom>
          <a:noFill/>
          <a:ln w="76200">
            <a:solidFill>
              <a:srgbClr val="29656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2719"/>
          </a:p>
        </p:txBody>
      </p:sp>
      <p:sp>
        <p:nvSpPr>
          <p:cNvPr id="35" name="Retângulo 34"/>
          <p:cNvSpPr/>
          <p:nvPr/>
        </p:nvSpPr>
        <p:spPr>
          <a:xfrm>
            <a:off x="897546" y="37761437"/>
            <a:ext cx="28852058" cy="1654299"/>
          </a:xfrm>
          <a:prstGeom prst="rect">
            <a:avLst/>
          </a:prstGeom>
          <a:ln w="57150">
            <a:solidFill>
              <a:srgbClr val="296564"/>
            </a:solidFill>
          </a:ln>
        </p:spPr>
        <p:txBody>
          <a:bodyPr wrap="square">
            <a:spAutoFit/>
          </a:bodyPr>
          <a:lstStyle/>
          <a:p>
            <a:pPr>
              <a:spcAft>
                <a:spcPts val="696"/>
              </a:spcAft>
            </a:pPr>
            <a:r>
              <a:rPr lang="en-US" sz="2400" b="1" dirty="0" smtClean="0">
                <a:solidFill>
                  <a:srgbClr val="296564"/>
                </a:solidFill>
                <a:latin typeface="Arial" panose="020B0604020202020204" pitchFamily="34" charset="0"/>
                <a:ea typeface="Calibri" panose="020F0502020204030204" pitchFamily="34" charset="0"/>
                <a:cs typeface="Arial" panose="020B0604020202020204" pitchFamily="34" charset="0"/>
              </a:rPr>
              <a:t>   References</a:t>
            </a:r>
            <a:endParaRPr lang="en-US" sz="2400" b="1" dirty="0">
              <a:solidFill>
                <a:srgbClr val="296564"/>
              </a:solidFill>
              <a:latin typeface="Arial" panose="020B0604020202020204" pitchFamily="34" charset="0"/>
              <a:ea typeface="Calibri" panose="020F0502020204030204" pitchFamily="34" charset="0"/>
              <a:cs typeface="Arial" panose="020B0604020202020204" pitchFamily="34" charset="0"/>
            </a:endParaRPr>
          </a:p>
          <a:p>
            <a:pPr marL="457200" indent="-457200">
              <a:spcAft>
                <a:spcPts val="696"/>
              </a:spcAft>
              <a:buAutoNum type="arabicPeriod"/>
            </a:pPr>
            <a:r>
              <a:rPr lang="en-US" sz="2000" dirty="0" smtClean="0">
                <a:latin typeface="Arial" panose="020B0604020202020204" pitchFamily="34" charset="0"/>
                <a:ea typeface="Calibri" panose="020F0502020204030204" pitchFamily="34" charset="0"/>
                <a:cs typeface="Arial" panose="020B0604020202020204" pitchFamily="34" charset="0"/>
              </a:rPr>
              <a:t>Ralston</a:t>
            </a:r>
            <a:r>
              <a:rPr lang="en-US" sz="2000" dirty="0">
                <a:latin typeface="Arial" panose="020B0604020202020204" pitchFamily="34" charset="0"/>
                <a:ea typeface="Calibri" panose="020F0502020204030204" pitchFamily="34" charset="0"/>
                <a:cs typeface="Arial" panose="020B0604020202020204" pitchFamily="34" charset="0"/>
              </a:rPr>
              <a:t>, S. H., &amp; de </a:t>
            </a:r>
            <a:r>
              <a:rPr lang="en-US" sz="2000" dirty="0" err="1">
                <a:latin typeface="Arial" panose="020B0604020202020204" pitchFamily="34" charset="0"/>
                <a:ea typeface="Calibri" panose="020F0502020204030204" pitchFamily="34" charset="0"/>
                <a:cs typeface="Arial" panose="020B0604020202020204" pitchFamily="34" charset="0"/>
              </a:rPr>
              <a:t>Crombrugghe</a:t>
            </a:r>
            <a:r>
              <a:rPr lang="en-US" sz="2000" dirty="0">
                <a:latin typeface="Arial" panose="020B0604020202020204" pitchFamily="34" charset="0"/>
                <a:ea typeface="Calibri" panose="020F0502020204030204" pitchFamily="34" charset="0"/>
                <a:cs typeface="Arial" panose="020B0604020202020204" pitchFamily="34" charset="0"/>
              </a:rPr>
              <a:t>, B. (2006). Genetic regulation of bone mass and susceptibility to osteoporosis. Genes &amp; development, 20(18), 2492-2506</a:t>
            </a:r>
            <a:r>
              <a:rPr lang="en-US" sz="2000" dirty="0" smtClean="0">
                <a:latin typeface="Arial" panose="020B0604020202020204" pitchFamily="34" charset="0"/>
                <a:ea typeface="Calibri" panose="020F0502020204030204" pitchFamily="34" charset="0"/>
                <a:cs typeface="Arial" panose="020B0604020202020204" pitchFamily="34" charset="0"/>
              </a:rPr>
              <a:t>.</a:t>
            </a:r>
          </a:p>
          <a:p>
            <a:pPr marL="457200" indent="-457200">
              <a:spcAft>
                <a:spcPts val="696"/>
              </a:spcAft>
              <a:buAutoNum type="arabicPeriod"/>
            </a:pPr>
            <a:r>
              <a:rPr lang="en-US" sz="2000" dirty="0" err="1">
                <a:latin typeface="Arial" panose="020B0604020202020204" pitchFamily="34" charset="0"/>
                <a:cs typeface="Arial" panose="020B0604020202020204" pitchFamily="34" charset="0"/>
              </a:rPr>
              <a:t>Che</a:t>
            </a:r>
            <a:r>
              <a:rPr lang="en-US" sz="2000" dirty="0">
                <a:latin typeface="Arial" panose="020B0604020202020204" pitchFamily="34" charset="0"/>
                <a:cs typeface="Arial" panose="020B0604020202020204" pitchFamily="34" charset="0"/>
              </a:rPr>
              <a:t>, J., Yang, J., Zhao, B., Zhang, G., Wang, L., Peng, S., &amp; Shang, P. (2019). The Effect of Abnormal Iron Metabolism on Osteoporosis. Biological trace element research, </a:t>
            </a:r>
            <a:r>
              <a:rPr lang="en-US" sz="2000" dirty="0" smtClean="0">
                <a:latin typeface="Arial" panose="020B0604020202020204" pitchFamily="34" charset="0"/>
                <a:cs typeface="Arial" panose="020B0604020202020204" pitchFamily="34" charset="0"/>
              </a:rPr>
              <a:t>1-13.</a:t>
            </a:r>
          </a:p>
          <a:p>
            <a:pPr marL="457200" indent="-457200">
              <a:spcAft>
                <a:spcPts val="696"/>
              </a:spcAft>
              <a:buAutoNum type="arabicPeriod"/>
            </a:pPr>
            <a:r>
              <a:rPr lang="en-US" sz="2000" dirty="0" err="1" smtClean="0">
                <a:latin typeface="Arial" panose="020B0604020202020204" pitchFamily="34" charset="0"/>
                <a:cs typeface="Arial" panose="020B0604020202020204" pitchFamily="34" charset="0"/>
              </a:rPr>
              <a:t>Balogh</a:t>
            </a:r>
            <a:r>
              <a:rPr lang="en-US" sz="2000" dirty="0">
                <a:latin typeface="Arial" panose="020B0604020202020204" pitchFamily="34" charset="0"/>
                <a:cs typeface="Arial" panose="020B0604020202020204" pitchFamily="34" charset="0"/>
              </a:rPr>
              <a:t>, E., </a:t>
            </a:r>
            <a:r>
              <a:rPr lang="en-US" sz="2000" dirty="0" err="1">
                <a:latin typeface="Arial" panose="020B0604020202020204" pitchFamily="34" charset="0"/>
                <a:cs typeface="Arial" panose="020B0604020202020204" pitchFamily="34" charset="0"/>
              </a:rPr>
              <a:t>Paragh</a:t>
            </a:r>
            <a:r>
              <a:rPr lang="en-US" sz="2000" dirty="0">
                <a:latin typeface="Arial" panose="020B0604020202020204" pitchFamily="34" charset="0"/>
                <a:cs typeface="Arial" panose="020B0604020202020204" pitchFamily="34" charset="0"/>
              </a:rPr>
              <a:t>, G., &amp; </a:t>
            </a:r>
            <a:r>
              <a:rPr lang="en-US" sz="2000" dirty="0" err="1">
                <a:latin typeface="Arial" panose="020B0604020202020204" pitchFamily="34" charset="0"/>
                <a:cs typeface="Arial" panose="020B0604020202020204" pitchFamily="34" charset="0"/>
              </a:rPr>
              <a:t>Jeney</a:t>
            </a:r>
            <a:r>
              <a:rPr lang="en-US" sz="2000" dirty="0">
                <a:latin typeface="Arial" panose="020B0604020202020204" pitchFamily="34" charset="0"/>
                <a:cs typeface="Arial" panose="020B0604020202020204" pitchFamily="34" charset="0"/>
              </a:rPr>
              <a:t>, V. (2018). Influence of iron on bone homeostasis. Pharmaceuticals, 11(4), 107</a:t>
            </a:r>
            <a:r>
              <a:rPr lang="en-US" sz="2000" dirty="0" smtClean="0">
                <a:latin typeface="Arial" panose="020B0604020202020204" pitchFamily="34" charset="0"/>
                <a:cs typeface="Arial" panose="020B0604020202020204" pitchFamily="34" charset="0"/>
              </a:rPr>
              <a:t>.</a:t>
            </a:r>
          </a:p>
        </p:txBody>
      </p:sp>
    </p:spTree>
    <p:extLst>
      <p:ext uri="{BB962C8B-B14F-4D97-AF65-F5344CB8AC3E}">
        <p14:creationId xmlns:p14="http://schemas.microsoft.com/office/powerpoint/2010/main" val="966940563"/>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o Office">
  <a:themeElements>
    <a:clrScheme name="Tema do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Tema do 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o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o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2956</TotalTime>
  <Words>1073</Words>
  <Application>Microsoft Office PowerPoint</Application>
  <PresentationFormat>Personalizados</PresentationFormat>
  <Paragraphs>112</Paragraphs>
  <Slides>1</Slides>
  <Notes>1</Notes>
  <HiddenSlides>0</HiddenSlides>
  <MMClips>0</MMClips>
  <ScaleCrop>false</ScaleCrop>
  <HeadingPairs>
    <vt:vector size="6" baseType="variant">
      <vt:variant>
        <vt:lpstr>Tipos de letra usados</vt:lpstr>
      </vt:variant>
      <vt:variant>
        <vt:i4>6</vt:i4>
      </vt:variant>
      <vt:variant>
        <vt:lpstr>Tema</vt:lpstr>
      </vt:variant>
      <vt:variant>
        <vt:i4>1</vt:i4>
      </vt:variant>
      <vt:variant>
        <vt:lpstr>Títulos dos diapositivos</vt:lpstr>
      </vt:variant>
      <vt:variant>
        <vt:i4>1</vt:i4>
      </vt:variant>
    </vt:vector>
  </HeadingPairs>
  <TitlesOfParts>
    <vt:vector size="8" baseType="lpstr">
      <vt:lpstr>Arial</vt:lpstr>
      <vt:lpstr>Calibri</vt:lpstr>
      <vt:lpstr>Calibri Light</vt:lpstr>
      <vt:lpstr>Symbol</vt:lpstr>
      <vt:lpstr>Times New Roman</vt:lpstr>
      <vt:lpstr>Wingdings</vt:lpstr>
      <vt:lpstr>Tema do Office</vt:lpstr>
      <vt:lpstr>Apresentação do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Apresentação do PowerPoint</dc:title>
  <dc:creator>Laura Aguiar</dc:creator>
  <cp:lastModifiedBy>Paula Faustino</cp:lastModifiedBy>
  <cp:revision>174</cp:revision>
  <dcterms:created xsi:type="dcterms:W3CDTF">2017-02-24T11:31:53Z</dcterms:created>
  <dcterms:modified xsi:type="dcterms:W3CDTF">2019-12-02T16:53:01Z</dcterms:modified>
</cp:coreProperties>
</file>