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7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ta" initials="R" lastIdx="0" clrIdx="0">
    <p:extLst>
      <p:ext uri="{19B8F6BF-5375-455C-9EA6-DF929625EA0E}">
        <p15:presenceInfo xmlns:p15="http://schemas.microsoft.com/office/powerpoint/2012/main" userId="Ri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B3CE"/>
    <a:srgbClr val="C55A11"/>
    <a:srgbClr val="CCDBEA"/>
    <a:srgbClr val="E6B898"/>
    <a:srgbClr val="D2DEEF"/>
    <a:srgbClr val="E6E6E6"/>
    <a:srgbClr val="81A6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4" y="-10444"/>
      </p:cViewPr>
      <p:guideLst>
        <p:guide orient="horz" pos="13607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PT" smtClean="0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8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7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6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50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99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1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51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9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8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A538F-323A-4662-BAB2-E9202D03512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1C395-AD72-4DB0-A765-1945DE86C3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2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1" y="42985176"/>
            <a:ext cx="28800425" cy="203293"/>
          </a:xfrm>
          <a:prstGeom prst="rect">
            <a:avLst/>
          </a:prstGeom>
          <a:solidFill>
            <a:srgbClr val="0CB3CE"/>
          </a:solidFill>
          <a:ln>
            <a:solidFill>
              <a:srgbClr val="0CB3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8" name="Retângulo 17"/>
          <p:cNvSpPr/>
          <p:nvPr/>
        </p:nvSpPr>
        <p:spPr>
          <a:xfrm>
            <a:off x="-1" y="7151031"/>
            <a:ext cx="28800425" cy="35834145"/>
          </a:xfrm>
          <a:prstGeom prst="rect">
            <a:avLst/>
          </a:prstGeom>
          <a:solidFill>
            <a:srgbClr val="CCDBEA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grpSp>
        <p:nvGrpSpPr>
          <p:cNvPr id="53" name="Grupo 52"/>
          <p:cNvGrpSpPr/>
          <p:nvPr/>
        </p:nvGrpSpPr>
        <p:grpSpPr>
          <a:xfrm>
            <a:off x="611100" y="17895852"/>
            <a:ext cx="10576782" cy="4058819"/>
            <a:chOff x="563285" y="20697124"/>
            <a:chExt cx="10576782" cy="4058819"/>
          </a:xfrm>
        </p:grpSpPr>
        <p:sp>
          <p:nvSpPr>
            <p:cNvPr id="26" name="Retângulo 25"/>
            <p:cNvSpPr/>
            <p:nvPr/>
          </p:nvSpPr>
          <p:spPr>
            <a:xfrm>
              <a:off x="563286" y="20733096"/>
              <a:ext cx="10576781" cy="40228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94"/>
            </a:p>
          </p:txBody>
        </p:sp>
        <p:grpSp>
          <p:nvGrpSpPr>
            <p:cNvPr id="59" name="Grupo 58"/>
            <p:cNvGrpSpPr/>
            <p:nvPr/>
          </p:nvGrpSpPr>
          <p:grpSpPr>
            <a:xfrm>
              <a:off x="563285" y="20697124"/>
              <a:ext cx="7200000" cy="874407"/>
              <a:chOff x="598495" y="18840438"/>
              <a:chExt cx="7650069" cy="929063"/>
            </a:xfrm>
          </p:grpSpPr>
          <p:sp>
            <p:nvSpPr>
              <p:cNvPr id="28" name="CaixaDeTexto 27"/>
              <p:cNvSpPr txBox="1"/>
              <p:nvPr/>
            </p:nvSpPr>
            <p:spPr>
              <a:xfrm>
                <a:off x="681070" y="18840438"/>
                <a:ext cx="6894504" cy="929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82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Materials and Methods</a:t>
                </a:r>
              </a:p>
            </p:txBody>
          </p:sp>
          <p:cxnSp>
            <p:nvCxnSpPr>
              <p:cNvPr id="29" name="Conexão reta 28"/>
              <p:cNvCxnSpPr/>
              <p:nvPr/>
            </p:nvCxnSpPr>
            <p:spPr>
              <a:xfrm>
                <a:off x="598495" y="19763775"/>
                <a:ext cx="7650069" cy="0"/>
              </a:xfrm>
              <a:prstGeom prst="line">
                <a:avLst/>
              </a:prstGeom>
              <a:ln w="57150">
                <a:solidFill>
                  <a:srgbClr val="0CB3C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CaixaDeTexto 29"/>
            <p:cNvSpPr txBox="1"/>
            <p:nvPr/>
          </p:nvSpPr>
          <p:spPr>
            <a:xfrm>
              <a:off x="641001" y="21831530"/>
              <a:ext cx="10347483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200" dirty="0"/>
                <a:t>We searched for the </a:t>
              </a: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</a:rPr>
                <a:t>-</a:t>
              </a: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α3.7del</a:t>
              </a:r>
              <a:r>
                <a:rPr lang="en-US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in 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111 selected Portuguese individuals</a:t>
              </a:r>
              <a:r>
                <a:rPr lang="en-US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by Gap-PCR. In addition, a DNA fragment containing the </a:t>
              </a:r>
              <a:r>
                <a:rPr lang="en-US" sz="3200" dirty="0">
                  <a:cs typeface="Times New Roman" panose="02020603050405020304" pitchFamily="18" charset="0"/>
                </a:rPr>
                <a:t>α-MRE</a:t>
              </a:r>
              <a:r>
                <a:rPr lang="en-US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was amplified by conventional PCR and Sanger sequenced. Statistical analysis was performed using </a:t>
              </a:r>
              <a:r>
                <a:rPr lang="en-US" sz="3200" i="1" dirty="0"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  <a:r>
                <a:rPr lang="en-US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software.</a:t>
              </a:r>
              <a:endParaRPr lang="en-US" sz="3200" dirty="0"/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611100" y="7822124"/>
            <a:ext cx="27669991" cy="9552710"/>
            <a:chOff x="563286" y="10663317"/>
            <a:chExt cx="27669991" cy="9552710"/>
          </a:xfrm>
        </p:grpSpPr>
        <p:sp>
          <p:nvSpPr>
            <p:cNvPr id="20" name="Retângulo 19"/>
            <p:cNvSpPr/>
            <p:nvPr/>
          </p:nvSpPr>
          <p:spPr>
            <a:xfrm>
              <a:off x="563286" y="10693143"/>
              <a:ext cx="27669377" cy="9522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94"/>
            </a:p>
          </p:txBody>
        </p:sp>
        <p:grpSp>
          <p:nvGrpSpPr>
            <p:cNvPr id="56" name="Grupo 55"/>
            <p:cNvGrpSpPr/>
            <p:nvPr/>
          </p:nvGrpSpPr>
          <p:grpSpPr>
            <a:xfrm>
              <a:off x="11861430" y="10693143"/>
              <a:ext cx="16371847" cy="9175289"/>
              <a:chOff x="12602852" y="8211144"/>
              <a:chExt cx="17395200" cy="9748808"/>
            </a:xfrm>
          </p:grpSpPr>
          <p:pic>
            <p:nvPicPr>
              <p:cNvPr id="19" name="Imagem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602852" y="8211144"/>
                <a:ext cx="17394548" cy="8179137"/>
              </a:xfrm>
              <a:prstGeom prst="rect">
                <a:avLst/>
              </a:prstGeom>
            </p:spPr>
          </p:pic>
          <p:sp>
            <p:nvSpPr>
              <p:cNvPr id="25" name="CaixaDeTexto 24"/>
              <p:cNvSpPr txBox="1"/>
              <p:nvPr/>
            </p:nvSpPr>
            <p:spPr>
              <a:xfrm>
                <a:off x="12602852" y="16390281"/>
                <a:ext cx="17395200" cy="1569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b="1" dirty="0"/>
                  <a:t>Figure 1 - Schematic representation of the α-globin gene cluster and the upstream regulatory region.</a:t>
                </a:r>
                <a:r>
                  <a:rPr lang="en-US" dirty="0"/>
                  <a:t> Functional genes ζ</a:t>
                </a:r>
                <a:r>
                  <a:rPr lang="en-US" baseline="-25000" dirty="0"/>
                  <a:t>2</a:t>
                </a:r>
                <a:r>
                  <a:rPr lang="en-US" dirty="0"/>
                  <a:t>, α</a:t>
                </a:r>
                <a:r>
                  <a:rPr lang="en-US" baseline="-25000" dirty="0"/>
                  <a:t>2</a:t>
                </a:r>
                <a:r>
                  <a:rPr lang="en-US" dirty="0"/>
                  <a:t> and α</a:t>
                </a:r>
                <a:r>
                  <a:rPr lang="en-US" baseline="-25000" dirty="0"/>
                  <a:t>1</a:t>
                </a:r>
                <a:r>
                  <a:rPr lang="en-US" dirty="0"/>
                  <a:t> are represented as </a:t>
                </a:r>
                <a:r>
                  <a:rPr lang="en-US" dirty="0" smtClean="0"/>
                  <a:t>blue </a:t>
                </a:r>
                <a:r>
                  <a:rPr lang="en-US" dirty="0"/>
                  <a:t>boxes and the major regulatory element or HS-40 is indicated by a black arrow. The human HS-40 sequence is shown below the α-cluster. The small bars represent sequence similarity, while the asterisks represent gaps in comparison with the human sequence. The position and direction of the binding sites for nuclear factors GATA-1, AP-1/NF-E2, and the CAC/GT binding factors are indicated as arrows. Dark arrows represent the binding sites occupied </a:t>
                </a:r>
                <a:r>
                  <a:rPr lang="en-US" i="1" dirty="0"/>
                  <a:t>in vivo</a:t>
                </a:r>
                <a:r>
                  <a:rPr lang="en-US" dirty="0"/>
                  <a:t>; white arrows represent binding sites that are not occupied </a:t>
                </a:r>
                <a:r>
                  <a:rPr lang="en-US" i="1" dirty="0"/>
                  <a:t>in vivo</a:t>
                </a:r>
                <a:r>
                  <a:rPr lang="en-US" dirty="0"/>
                  <a:t>. The human HS-40 haplotypes are indicated next to each sequence as A to F. The numbers indicate the position of the polymorphic sites in the HS-40 sequence. Adapted from [3].</a:t>
                </a:r>
              </a:p>
            </p:txBody>
          </p:sp>
        </p:grpSp>
        <p:grpSp>
          <p:nvGrpSpPr>
            <p:cNvPr id="15" name="Grupo 14"/>
            <p:cNvGrpSpPr/>
            <p:nvPr/>
          </p:nvGrpSpPr>
          <p:grpSpPr>
            <a:xfrm>
              <a:off x="563286" y="10663317"/>
              <a:ext cx="11069055" cy="6124334"/>
              <a:chOff x="563286" y="10663317"/>
              <a:chExt cx="11069055" cy="6124334"/>
            </a:xfrm>
          </p:grpSpPr>
          <p:sp>
            <p:nvSpPr>
              <p:cNvPr id="23" name="CaixaDeTexto 22"/>
              <p:cNvSpPr txBox="1"/>
              <p:nvPr/>
            </p:nvSpPr>
            <p:spPr>
              <a:xfrm>
                <a:off x="728919" y="11770893"/>
                <a:ext cx="10903422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3200" dirty="0" smtClean="0"/>
                  <a:t>The </a:t>
                </a:r>
                <a:r>
                  <a:rPr lang="en-US" sz="3200" b="1" dirty="0" smtClean="0">
                    <a:solidFill>
                      <a:schemeClr val="accent2">
                        <a:lumMod val="75000"/>
                      </a:schemeClr>
                    </a:solidFill>
                    <a:cs typeface="Times New Roman" panose="02020603050405020304" pitchFamily="18" charset="0"/>
                  </a:rPr>
                  <a:t>α-major regulatory element</a:t>
                </a:r>
                <a:r>
                  <a:rPr lang="en-US" sz="3200" dirty="0" smtClean="0">
                    <a:cs typeface="Times New Roman" panose="02020603050405020304" pitchFamily="18" charset="0"/>
                  </a:rPr>
                  <a:t> (α-MRE), also known as </a:t>
                </a:r>
                <a:r>
                  <a:rPr lang="en-US" sz="3200" b="1" dirty="0" smtClean="0">
                    <a:cs typeface="Times New Roman" panose="02020603050405020304" pitchFamily="18" charset="0"/>
                  </a:rPr>
                  <a:t>HS-40</a:t>
                </a:r>
                <a:r>
                  <a:rPr lang="en-US" sz="3200" dirty="0" smtClean="0">
                    <a:cs typeface="Times New Roman" panose="02020603050405020304" pitchFamily="18" charset="0"/>
                  </a:rPr>
                  <a:t>, is a 350 bp enhancer located upstream of the </a:t>
                </a:r>
                <a:r>
                  <a:rPr lang="en-US" sz="3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α-globin gene cluster and has</a:t>
                </a:r>
                <a:r>
                  <a:rPr lang="en-US" sz="3200" dirty="0" smtClean="0">
                    <a:cs typeface="Times New Roman" panose="02020603050405020304" pitchFamily="18" charset="0"/>
                  </a:rPr>
                  <a:t> a crucial role in the long-range regulation of </a:t>
                </a:r>
                <a:r>
                  <a:rPr lang="en-US" sz="3200" dirty="0" smtClean="0">
                    <a:cs typeface="Calibri" panose="020F0502020204030204" pitchFamily="34" charset="0"/>
                  </a:rPr>
                  <a:t>α-globin gene expression </a:t>
                </a:r>
                <a:r>
                  <a:rPr lang="en-US" sz="3200" baseline="30000" dirty="0" smtClean="0">
                    <a:cs typeface="Calibri" panose="020F0502020204030204" pitchFamily="34" charset="0"/>
                  </a:rPr>
                  <a:t>[1,2]</a:t>
                </a:r>
                <a:r>
                  <a:rPr lang="en-US" sz="3200" dirty="0" smtClean="0">
                    <a:cs typeface="Calibri" panose="020F0502020204030204" pitchFamily="34" charset="0"/>
                  </a:rPr>
                  <a:t>. This element is genetically polymorphic and six haplotypes (A to F) have been identified in different populations (Figure 1). </a:t>
                </a:r>
                <a:r>
                  <a:rPr lang="en-US" sz="3200" b="1" dirty="0" smtClean="0">
                    <a:cs typeface="Calibri" panose="020F0502020204030204" pitchFamily="34" charset="0"/>
                  </a:rPr>
                  <a:t>Haplotype D</a:t>
                </a:r>
                <a:r>
                  <a:rPr lang="en-US" sz="3200" dirty="0" smtClean="0">
                    <a:cs typeface="Calibri" panose="020F0502020204030204" pitchFamily="34" charset="0"/>
                  </a:rPr>
                  <a:t> was primarily described in African populations and is nearly absent in other populations </a:t>
                </a:r>
                <a:r>
                  <a:rPr lang="en-US" sz="3200" baseline="30000" dirty="0" smtClean="0">
                    <a:cs typeface="Calibri" panose="020F0502020204030204" pitchFamily="34" charset="0"/>
                  </a:rPr>
                  <a:t>[3]</a:t>
                </a:r>
                <a:r>
                  <a:rPr lang="en-US" sz="3200" dirty="0" smtClean="0">
                    <a:cs typeface="Calibri" panose="020F0502020204030204" pitchFamily="34" charset="0"/>
                  </a:rPr>
                  <a:t>. </a:t>
                </a:r>
              </a:p>
              <a:p>
                <a:pPr algn="just"/>
                <a:r>
                  <a:rPr lang="en-US" sz="3200" dirty="0" smtClean="0">
                    <a:cs typeface="Calibri" panose="020F0502020204030204" pitchFamily="34" charset="0"/>
                  </a:rPr>
                  <a:t>In Portugal, the principal molecular basis of </a:t>
                </a:r>
                <a:r>
                  <a:rPr lang="en-US" sz="3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α-thalassemia is the 3.7kb deletion that removes one α-globin gene per allele </a:t>
                </a:r>
                <a:r>
                  <a:rPr lang="en-US" sz="3200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[4]</a:t>
                </a:r>
                <a:r>
                  <a:rPr lang="en-US" sz="3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dirty="0"/>
              </a:p>
            </p:txBody>
          </p:sp>
          <p:grpSp>
            <p:nvGrpSpPr>
              <p:cNvPr id="66" name="Grupo 65"/>
              <p:cNvGrpSpPr/>
              <p:nvPr/>
            </p:nvGrpSpPr>
            <p:grpSpPr>
              <a:xfrm>
                <a:off x="563286" y="10663317"/>
                <a:ext cx="5217414" cy="898845"/>
                <a:chOff x="598496" y="8179446"/>
                <a:chExt cx="5543539" cy="955028"/>
              </a:xfrm>
            </p:grpSpPr>
            <p:cxnSp>
              <p:nvCxnSpPr>
                <p:cNvPr id="22" name="Conexão reta 21"/>
                <p:cNvCxnSpPr/>
                <p:nvPr/>
              </p:nvCxnSpPr>
              <p:spPr>
                <a:xfrm>
                  <a:off x="598496" y="9134474"/>
                  <a:ext cx="4613299" cy="0"/>
                </a:xfrm>
                <a:prstGeom prst="line">
                  <a:avLst/>
                </a:prstGeom>
                <a:ln w="57150">
                  <a:solidFill>
                    <a:srgbClr val="0CB3CE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CaixaDeTexto 31"/>
                <p:cNvSpPr txBox="1"/>
                <p:nvPr/>
              </p:nvSpPr>
              <p:spPr>
                <a:xfrm>
                  <a:off x="630235" y="8179446"/>
                  <a:ext cx="5511800" cy="9290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82" dirty="0">
                      <a:solidFill>
                        <a:schemeClr val="accent2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orbel" panose="020B0503020204020204" pitchFamily="34" charset="0"/>
                    </a:rPr>
                    <a:t>Introduction</a:t>
                  </a:r>
                </a:p>
              </p:txBody>
            </p:sp>
          </p:grpSp>
        </p:grpSp>
        <p:grpSp>
          <p:nvGrpSpPr>
            <p:cNvPr id="58" name="Grupo 57"/>
            <p:cNvGrpSpPr/>
            <p:nvPr/>
          </p:nvGrpSpPr>
          <p:grpSpPr>
            <a:xfrm>
              <a:off x="1189573" y="16995988"/>
              <a:ext cx="10045570" cy="3091114"/>
              <a:chOff x="1263930" y="14695139"/>
              <a:chExt cx="10673487" cy="3284328"/>
            </a:xfrm>
          </p:grpSpPr>
          <p:sp>
            <p:nvSpPr>
              <p:cNvPr id="31" name="Retângulo arredondado 30"/>
              <p:cNvSpPr/>
              <p:nvPr/>
            </p:nvSpPr>
            <p:spPr>
              <a:xfrm>
                <a:off x="1352853" y="14695139"/>
                <a:ext cx="10495642" cy="3284328"/>
              </a:xfrm>
              <a:prstGeom prst="roundRect">
                <a:avLst/>
              </a:prstGeom>
              <a:noFill/>
              <a:ln w="76200">
                <a:solidFill>
                  <a:srgbClr val="0CB3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4"/>
              </a:p>
            </p:txBody>
          </p:sp>
          <p:sp>
            <p:nvSpPr>
              <p:cNvPr id="33" name="CaixaDeTexto 32"/>
              <p:cNvSpPr txBox="1"/>
              <p:nvPr/>
            </p:nvSpPr>
            <p:spPr>
              <a:xfrm>
                <a:off x="1263930" y="15502257"/>
                <a:ext cx="10673487" cy="2452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/>
                  <a:t>Identification of the </a:t>
                </a:r>
                <a:r>
                  <a:rPr lang="en-US" sz="3600" dirty="0">
                    <a:cs typeface="Times New Roman" panose="02020603050405020304" pitchFamily="18" charset="0"/>
                  </a:rPr>
                  <a:t>α-MRE</a:t>
                </a:r>
                <a:r>
                  <a:rPr lang="en-US" sz="3600" dirty="0"/>
                  <a:t> haplotypes associated with the common 3.7kb </a:t>
                </a:r>
                <a:r>
                  <a:rPr lang="en-US" sz="3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α-thalassemia </a:t>
                </a:r>
                <a:r>
                  <a:rPr lang="en-US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deletion        (-</a:t>
                </a:r>
                <a:r>
                  <a:rPr lang="en-US" sz="3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α3.7del) in the Portuguese population, and investigation of its ancestry.</a:t>
                </a:r>
                <a:endParaRPr lang="en-US" sz="3600" dirty="0"/>
              </a:p>
            </p:txBody>
          </p:sp>
          <p:sp>
            <p:nvSpPr>
              <p:cNvPr id="21" name="CaixaDeTexto 20"/>
              <p:cNvSpPr txBox="1"/>
              <p:nvPr/>
            </p:nvSpPr>
            <p:spPr>
              <a:xfrm>
                <a:off x="4098410" y="14743719"/>
                <a:ext cx="5511800" cy="929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82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Aims</a:t>
                </a:r>
              </a:p>
            </p:txBody>
          </p:sp>
        </p:grpSp>
      </p:grpSp>
      <p:grpSp>
        <p:nvGrpSpPr>
          <p:cNvPr id="47" name="Grupo 46"/>
          <p:cNvGrpSpPr/>
          <p:nvPr/>
        </p:nvGrpSpPr>
        <p:grpSpPr>
          <a:xfrm>
            <a:off x="563285" y="37345545"/>
            <a:ext cx="16279181" cy="4930617"/>
            <a:chOff x="563285" y="35150098"/>
            <a:chExt cx="16279181" cy="4309267"/>
          </a:xfrm>
        </p:grpSpPr>
        <p:sp>
          <p:nvSpPr>
            <p:cNvPr id="34" name="Retângulo 33"/>
            <p:cNvSpPr/>
            <p:nvPr/>
          </p:nvSpPr>
          <p:spPr>
            <a:xfrm>
              <a:off x="563285" y="35150098"/>
              <a:ext cx="16279181" cy="4309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94"/>
            </a:p>
          </p:txBody>
        </p:sp>
        <p:grpSp>
          <p:nvGrpSpPr>
            <p:cNvPr id="67" name="Grupo 66"/>
            <p:cNvGrpSpPr/>
            <p:nvPr/>
          </p:nvGrpSpPr>
          <p:grpSpPr>
            <a:xfrm>
              <a:off x="563285" y="35152890"/>
              <a:ext cx="5265230" cy="786583"/>
              <a:chOff x="598495" y="34199808"/>
              <a:chExt cx="5594376" cy="835750"/>
            </a:xfrm>
          </p:grpSpPr>
          <p:cxnSp>
            <p:nvCxnSpPr>
              <p:cNvPr id="37" name="Conexão reta 36"/>
              <p:cNvCxnSpPr/>
              <p:nvPr/>
            </p:nvCxnSpPr>
            <p:spPr>
              <a:xfrm>
                <a:off x="598495" y="34994413"/>
                <a:ext cx="4437055" cy="0"/>
              </a:xfrm>
              <a:prstGeom prst="line">
                <a:avLst/>
              </a:prstGeom>
              <a:ln w="57150">
                <a:solidFill>
                  <a:srgbClr val="0CB3C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CaixaDeTexto 37"/>
              <p:cNvSpPr txBox="1"/>
              <p:nvPr/>
            </p:nvSpPr>
            <p:spPr>
              <a:xfrm>
                <a:off x="681071" y="34199808"/>
                <a:ext cx="5511800" cy="835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82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Conclusions</a:t>
                </a:r>
              </a:p>
            </p:txBody>
          </p:sp>
        </p:grpSp>
        <p:sp>
          <p:nvSpPr>
            <p:cNvPr id="41" name="CaixaDeTexto 40"/>
            <p:cNvSpPr txBox="1"/>
            <p:nvPr/>
          </p:nvSpPr>
          <p:spPr>
            <a:xfrm>
              <a:off x="664132" y="36185587"/>
              <a:ext cx="16130519" cy="2985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37896" indent="-537896" algn="just">
                <a:buFont typeface="Arial" panose="020B0604020202020204" pitchFamily="34" charset="0"/>
                <a:buChar char="•"/>
              </a:pPr>
              <a:r>
                <a:rPr lang="en-US" sz="3600" dirty="0"/>
                <a:t>This study revealed for the first time an association of a specific </a:t>
              </a:r>
              <a:r>
                <a:rPr lang="en-US" sz="3600" dirty="0">
                  <a:cs typeface="Times New Roman" panose="02020603050405020304" pitchFamily="18" charset="0"/>
                </a:rPr>
                <a:t>α-MRE</a:t>
              </a:r>
              <a:r>
                <a:rPr lang="en-US" sz="3600" dirty="0"/>
                <a:t> haplotype with the common </a:t>
              </a:r>
              <a:r>
                <a:rPr lang="en-US" sz="3600" b="1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-α3.7del in the Portuguese population</a:t>
              </a:r>
              <a:r>
                <a:rPr lang="en-US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, and its </a:t>
              </a:r>
              <a:r>
                <a:rPr lang="en-US" sz="3600" b="1" dirty="0">
                  <a:latin typeface="Calibri" panose="020F0502020204030204" pitchFamily="34" charset="0"/>
                  <a:cs typeface="Calibri" panose="020F0502020204030204" pitchFamily="34" charset="0"/>
                </a:rPr>
                <a:t>likely African ancestry</a:t>
              </a:r>
              <a:r>
                <a:rPr lang="en-US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;</a:t>
              </a:r>
            </a:p>
            <a:p>
              <a:pPr marL="537896" indent="-537896" algn="just">
                <a:buFont typeface="Arial" panose="020B0604020202020204" pitchFamily="34" charset="0"/>
                <a:buChar char="•"/>
              </a:pPr>
              <a:r>
                <a:rPr lang="en-US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These results may have clinical importance as </a:t>
              </a:r>
              <a:r>
                <a:rPr lang="en-US" sz="3600" b="1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haplotype D</a:t>
              </a:r>
              <a:r>
                <a:rPr lang="en-US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 has an alteration in the consensus sequence of </a:t>
              </a:r>
              <a:r>
                <a:rPr lang="en-US" sz="3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the transcriptional factors </a:t>
              </a:r>
              <a:r>
                <a:rPr lang="en-US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AP1/NF-E2 binding site and </a:t>
              </a:r>
              <a:r>
                <a:rPr lang="en-US" sz="3600" i="1" dirty="0">
                  <a:latin typeface="Calibri" panose="020F0502020204030204" pitchFamily="34" charset="0"/>
                  <a:cs typeface="Calibri" panose="020F0502020204030204" pitchFamily="34" charset="0"/>
                </a:rPr>
                <a:t>in vitro</a:t>
              </a:r>
              <a:r>
                <a:rPr lang="en-US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 experiments showed a </a:t>
              </a:r>
              <a:r>
                <a:rPr lang="en-US" sz="3600" b="1" dirty="0">
                  <a:latin typeface="Calibri" panose="020F0502020204030204" pitchFamily="34" charset="0"/>
                  <a:cs typeface="Calibri" panose="020F0502020204030204" pitchFamily="34" charset="0"/>
                </a:rPr>
                <a:t>decrease in its enhancer activity on α-globin </a:t>
              </a:r>
              <a:r>
                <a:rPr lang="en-US" sz="3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genes</a:t>
              </a:r>
              <a:r>
                <a:rPr lang="en-US" sz="3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3600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[8]</a:t>
              </a:r>
              <a:r>
                <a:rPr lang="en-US" sz="3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en-US" sz="3600" dirty="0"/>
            </a:p>
          </p:txBody>
        </p:sp>
      </p:grpSp>
      <p:sp>
        <p:nvSpPr>
          <p:cNvPr id="45" name="Retângulo 44"/>
          <p:cNvSpPr/>
          <p:nvPr/>
        </p:nvSpPr>
        <p:spPr>
          <a:xfrm>
            <a:off x="563285" y="22408991"/>
            <a:ext cx="27717192" cy="143951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46" name="CaixaDeTexto 45"/>
          <p:cNvSpPr txBox="1"/>
          <p:nvPr/>
        </p:nvSpPr>
        <p:spPr>
          <a:xfrm>
            <a:off x="563285" y="42315104"/>
            <a:ext cx="27638437" cy="497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35" b="1" dirty="0">
                <a:solidFill>
                  <a:schemeClr val="accent2">
                    <a:lumMod val="75000"/>
                  </a:schemeClr>
                </a:solidFill>
              </a:rPr>
              <a:t>Acknowledgements: </a:t>
            </a:r>
            <a:r>
              <a:rPr lang="en-US" sz="2635" dirty="0"/>
              <a:t>We would like to thank the Technology and Innovation Unit of DGH/INSA for the Sanger sequencing analyses.</a:t>
            </a:r>
          </a:p>
        </p:txBody>
      </p:sp>
      <p:graphicFrame>
        <p:nvGraphicFramePr>
          <p:cNvPr id="83" name="Tabela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227055"/>
              </p:ext>
            </p:extLst>
          </p:nvPr>
        </p:nvGraphicFramePr>
        <p:xfrm>
          <a:off x="1755467" y="29797788"/>
          <a:ext cx="8899452" cy="300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3452">
                  <a:extLst>
                    <a:ext uri="{9D8B030D-6E8A-4147-A177-3AD203B41FA5}">
                      <a16:colId xmlns:a16="http://schemas.microsoft.com/office/drawing/2014/main" val="4021822071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244734334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000562867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1835075326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3308779781"/>
                    </a:ext>
                  </a:extLst>
                </a:gridCol>
              </a:tblGrid>
              <a:tr h="430303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α-globin genotype</a:t>
                      </a:r>
                      <a:endParaRPr lang="en-US" sz="2400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6061" marR="86061" marT="43030" marB="430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43137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α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-MRE haplotypes</a:t>
                      </a:r>
                      <a:endParaRPr lang="en-US" sz="2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6061" marR="86061" marT="43030" marB="430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9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047698"/>
                  </a:ext>
                </a:extLst>
              </a:tr>
              <a:tr h="791758">
                <a:tc v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624532"/>
                  </a:ext>
                </a:extLst>
              </a:tr>
              <a:tr h="395879">
                <a:tc>
                  <a:txBody>
                    <a:bodyPr/>
                    <a:lstStyle/>
                    <a:p>
                      <a:pPr marL="0" marR="0" lvl="0" indent="0" algn="ctr" defTabSz="306004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95240" algn="l"/>
                        </a:tabLst>
                        <a:defRPr/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αα</a:t>
                      </a: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αα </a:t>
                      </a:r>
                      <a:r>
                        <a:rPr lang="en-US" sz="2400" dirty="0" smtClean="0">
                          <a:latin typeface="+mn-lt"/>
                        </a:rPr>
                        <a:t>(n = 50; x = 100)</a:t>
                      </a: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1882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 (57</a:t>
                      </a: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 (39.0)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(3.0)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(1.0)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391029"/>
                  </a:ext>
                </a:extLst>
              </a:tr>
              <a:tr h="39587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-α</a:t>
                      </a:r>
                      <a:r>
                        <a:rPr lang="pt-PT" sz="24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/αα </a:t>
                      </a:r>
                      <a:r>
                        <a:rPr lang="en-US" sz="2400" dirty="0" smtClean="0">
                          <a:latin typeface="+mn-lt"/>
                        </a:rPr>
                        <a:t>(n = 34; x = 68)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1882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 (67.7)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(27.9)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(4.4)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015545"/>
                  </a:ext>
                </a:extLst>
              </a:tr>
              <a:tr h="39587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-α</a:t>
                      </a:r>
                      <a:r>
                        <a:rPr lang="pt-PT" sz="24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/-α</a:t>
                      </a:r>
                      <a:r>
                        <a:rPr lang="pt-PT" sz="24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+mn-lt"/>
                        </a:rPr>
                        <a:t>(n =</a:t>
                      </a:r>
                      <a:r>
                        <a:rPr lang="en-US" sz="2400" baseline="0" dirty="0" smtClean="0">
                          <a:latin typeface="+mn-lt"/>
                        </a:rPr>
                        <a:t> 27; x = 54</a:t>
                      </a:r>
                      <a:r>
                        <a:rPr lang="en-US" sz="2400" dirty="0" smtClean="0">
                          <a:latin typeface="+mn-lt"/>
                        </a:rPr>
                        <a:t>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1882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 (57.4)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(14.8)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(27.8)</a:t>
                      </a:r>
                      <a:endParaRPr lang="en-US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687821"/>
                  </a:ext>
                </a:extLst>
              </a:tr>
              <a:tr h="430303">
                <a:tc>
                  <a:txBody>
                    <a:bodyPr/>
                    <a:lstStyle/>
                    <a:p>
                      <a:pPr marL="0" marR="0" lvl="0" indent="0" algn="ctr" defTabSz="3060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Total</a:t>
                      </a:r>
                      <a:r>
                        <a:rPr lang="en-US" sz="2400" baseline="0" dirty="0" smtClean="0">
                          <a:latin typeface="+mn-lt"/>
                        </a:rPr>
                        <a:t> (n = 111; x = 222)</a:t>
                      </a:r>
                      <a:endParaRPr lang="en-US" sz="2400" dirty="0" smtClean="0">
                        <a:latin typeface="+mn-lt"/>
                      </a:endParaRPr>
                    </a:p>
                  </a:txBody>
                  <a:tcPr marL="86061" marR="86061" marT="43030" marB="430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1882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 (60.4)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 (29.7)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(1.3)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(8.6)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238586"/>
                  </a:ext>
                </a:extLst>
              </a:tr>
            </a:tbl>
          </a:graphicData>
        </a:graphic>
      </p:graphicFrame>
      <p:sp>
        <p:nvSpPr>
          <p:cNvPr id="84" name="CaixaDeTexto 83"/>
          <p:cNvSpPr txBox="1"/>
          <p:nvPr/>
        </p:nvSpPr>
        <p:spPr>
          <a:xfrm>
            <a:off x="1146613" y="29058074"/>
            <a:ext cx="10533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Table </a:t>
            </a:r>
            <a:r>
              <a:rPr lang="en-US" sz="2000" b="1" dirty="0" smtClean="0"/>
              <a:t>2 </a:t>
            </a:r>
            <a:r>
              <a:rPr lang="en-US" sz="2000" b="1" dirty="0"/>
              <a:t>- HS-40 haplotypes in the Portuguese population without the α-thalassemia 3.7kb deletion (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αα</a:t>
            </a: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αα</a:t>
            </a:r>
            <a:r>
              <a:rPr lang="en-US" sz="2000" b="1" dirty="0"/>
              <a:t>), with the deletion in heterozygosity (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pt-PT" sz="2000" b="1" baseline="30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αα</a:t>
            </a:r>
            <a:r>
              <a:rPr lang="en-US" sz="2000" b="1" dirty="0"/>
              <a:t>) and in homozygosity (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pt-PT" sz="2000" b="1" baseline="30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/-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pt-PT" sz="2000" b="1" baseline="30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en-US" sz="2000" b="1" dirty="0" smtClean="0"/>
              <a:t>)</a:t>
            </a:r>
            <a:endParaRPr lang="en-US" sz="2000" b="1" i="1" dirty="0"/>
          </a:p>
        </p:txBody>
      </p:sp>
      <p:graphicFrame>
        <p:nvGraphicFramePr>
          <p:cNvPr id="85" name="Tabela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94094"/>
              </p:ext>
            </p:extLst>
          </p:nvPr>
        </p:nvGraphicFramePr>
        <p:xfrm>
          <a:off x="954842" y="23496200"/>
          <a:ext cx="11236152" cy="3009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6152">
                  <a:extLst>
                    <a:ext uri="{9D8B030D-6E8A-4147-A177-3AD203B41FA5}">
                      <a16:colId xmlns:a16="http://schemas.microsoft.com/office/drawing/2014/main" val="340629725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06667348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75598632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62619008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332037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3430583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7966137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572823535"/>
                    </a:ext>
                  </a:extLst>
                </a:gridCol>
              </a:tblGrid>
              <a:tr h="454114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α-globin genotype</a:t>
                      </a:r>
                      <a:endParaRPr lang="en-US" sz="2400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6061" marR="86061" marT="43030" marB="430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98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3060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α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-MRE genotypes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6061" marR="86061" marT="43030" marB="430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184845"/>
                  </a:ext>
                </a:extLst>
              </a:tr>
              <a:tr h="791758">
                <a:tc v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AA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BB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BC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BD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83703"/>
                  </a:ext>
                </a:extLst>
              </a:tr>
              <a:tr h="395879">
                <a:tc>
                  <a:txBody>
                    <a:bodyPr/>
                    <a:lstStyle/>
                    <a:p>
                      <a:pPr marL="0" marR="0" lvl="0" indent="0" algn="ctr" defTabSz="306004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95240" algn="l"/>
                        </a:tabLst>
                        <a:defRPr/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αα</a:t>
                      </a: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αα </a:t>
                      </a:r>
                      <a:r>
                        <a:rPr lang="en-US" sz="2400" dirty="0" smtClean="0">
                          <a:latin typeface="+mn-lt"/>
                        </a:rPr>
                        <a:t>(n = 50)</a:t>
                      </a: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(36.0)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(40.0)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(2.0)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(16.0)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(6.0)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423225"/>
                  </a:ext>
                </a:extLst>
              </a:tr>
              <a:tr h="39587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-α</a:t>
                      </a:r>
                      <a:r>
                        <a:rPr lang="pt-PT" sz="24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/αα </a:t>
                      </a:r>
                      <a:r>
                        <a:rPr lang="en-US" sz="2400" dirty="0" smtClean="0">
                          <a:latin typeface="+mn-lt"/>
                        </a:rPr>
                        <a:t>(n = 34)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(44.1)</a:t>
                      </a:r>
                      <a:endParaRPr lang="en-US" sz="2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 (38.2)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(8.8)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(8.8)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572039"/>
                  </a:ext>
                </a:extLst>
              </a:tr>
              <a:tr h="39587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-α</a:t>
                      </a:r>
                      <a:r>
                        <a:rPr lang="pt-PT" sz="24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/-α</a:t>
                      </a:r>
                      <a:r>
                        <a:rPr lang="pt-PT" sz="24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pt-PT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+mn-lt"/>
                        </a:rPr>
                        <a:t>(n =</a:t>
                      </a:r>
                      <a:r>
                        <a:rPr lang="en-US" sz="2400" baseline="0" dirty="0" smtClean="0">
                          <a:latin typeface="+mn-lt"/>
                        </a:rPr>
                        <a:t> 27</a:t>
                      </a:r>
                      <a:r>
                        <a:rPr lang="en-US" sz="2400" dirty="0" smtClean="0">
                          <a:latin typeface="+mn-lt"/>
                        </a:rPr>
                        <a:t>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(25.9)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(25.9)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(37.0)</a:t>
                      </a:r>
                      <a:endParaRPr lang="en-US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(0.0)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(3.7)</a:t>
                      </a:r>
                      <a:endParaRPr lang="en-US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(7.4)</a:t>
                      </a:r>
                      <a:endParaRPr lang="en-US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81957"/>
                  </a:ext>
                </a:extLst>
              </a:tr>
              <a:tr h="430303">
                <a:tc>
                  <a:txBody>
                    <a:bodyPr/>
                    <a:lstStyle/>
                    <a:p>
                      <a:pPr marL="0" marR="0" lvl="0" indent="0" algn="ctr" defTabSz="3060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Total</a:t>
                      </a:r>
                      <a:r>
                        <a:rPr lang="en-US" sz="2400" baseline="0" dirty="0" smtClean="0">
                          <a:latin typeface="+mn-lt"/>
                        </a:rPr>
                        <a:t> (n = 111)</a:t>
                      </a:r>
                      <a:endParaRPr lang="en-US" sz="2400" dirty="0" smtClean="0">
                        <a:latin typeface="+mn-lt"/>
                      </a:endParaRPr>
                    </a:p>
                  </a:txBody>
                  <a:tcPr marL="86061" marR="86061" marT="43030" marB="430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(36.0)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(36.0)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(12.6)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(10.0)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(2.7)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(0.9)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95240" algn="l"/>
                        </a:tabLst>
                      </a:pPr>
                      <a:r>
                        <a:rPr lang="pt-PT" sz="2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(1.8)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45" marR="645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005519"/>
                  </a:ext>
                </a:extLst>
              </a:tr>
            </a:tbl>
          </a:graphicData>
        </a:graphic>
      </p:graphicFrame>
      <p:sp>
        <p:nvSpPr>
          <p:cNvPr id="86" name="CaixaDeTexto 85"/>
          <p:cNvSpPr txBox="1"/>
          <p:nvPr/>
        </p:nvSpPr>
        <p:spPr>
          <a:xfrm>
            <a:off x="954842" y="22784491"/>
            <a:ext cx="11236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Table </a:t>
            </a:r>
            <a:r>
              <a:rPr lang="en-US" sz="2000" b="1" dirty="0" smtClean="0"/>
              <a:t>1 </a:t>
            </a:r>
            <a:r>
              <a:rPr lang="en-US" sz="2000" b="1" dirty="0"/>
              <a:t>- HS-40 genotypes in the Portuguese population without the α-thalassemia 3.7kb </a:t>
            </a:r>
            <a:r>
              <a:rPr lang="en-US" sz="2000" b="1" dirty="0" smtClean="0"/>
              <a:t>deletion (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αα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αα</a:t>
            </a:r>
            <a:r>
              <a:rPr lang="en-US" sz="2000" b="1" dirty="0" smtClean="0"/>
              <a:t>), </a:t>
            </a:r>
            <a:r>
              <a:rPr lang="en-US" sz="2000" b="1" dirty="0"/>
              <a:t>with the deletion in </a:t>
            </a:r>
            <a:r>
              <a:rPr lang="en-US" sz="2000" b="1" dirty="0" smtClean="0"/>
              <a:t>heterozygosity (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pt-PT" sz="20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αα</a:t>
            </a:r>
            <a:r>
              <a:rPr lang="en-US" sz="2000" b="1" dirty="0" smtClean="0"/>
              <a:t>) </a:t>
            </a:r>
            <a:r>
              <a:rPr lang="en-US" sz="2000" b="1" dirty="0"/>
              <a:t>and in </a:t>
            </a:r>
            <a:r>
              <a:rPr lang="en-US" sz="2000" b="1" dirty="0" smtClean="0"/>
              <a:t>homozygosity (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pt-PT" sz="20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/-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pt-PT" sz="20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en-US" sz="2000" b="1" dirty="0" smtClean="0"/>
              <a:t>)</a:t>
            </a:r>
            <a:endParaRPr lang="en-US" sz="2000" b="1" i="1" dirty="0"/>
          </a:p>
        </p:txBody>
      </p:sp>
      <p:grpSp>
        <p:nvGrpSpPr>
          <p:cNvPr id="63" name="Grupo 62"/>
          <p:cNvGrpSpPr/>
          <p:nvPr/>
        </p:nvGrpSpPr>
        <p:grpSpPr>
          <a:xfrm>
            <a:off x="1121429" y="26505254"/>
            <a:ext cx="10261236" cy="2223240"/>
            <a:chOff x="-8279121" y="31027705"/>
            <a:chExt cx="10261236" cy="2223240"/>
          </a:xfrm>
        </p:grpSpPr>
        <p:sp>
          <p:nvSpPr>
            <p:cNvPr id="87" name="CaixaDeTexto 86"/>
            <p:cNvSpPr txBox="1"/>
            <p:nvPr/>
          </p:nvSpPr>
          <p:spPr>
            <a:xfrm>
              <a:off x="-8279121" y="31681285"/>
              <a:ext cx="1026123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algn="just">
                <a:buFont typeface="Arial" panose="020B0604020202020204" pitchFamily="34" charset="0"/>
                <a:buChar char="•"/>
              </a:pPr>
              <a:r>
                <a:rPr lang="en-US" sz="3200" dirty="0"/>
                <a:t>71.4% of AD individuals are homozygous for the -</a:t>
              </a:r>
              <a:r>
                <a:rPr lang="el-G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α</a:t>
              </a:r>
              <a:r>
                <a:rPr lang="pt-PT" sz="3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3.7del</a:t>
              </a:r>
            </a:p>
            <a:p>
              <a:pPr marL="457200" indent="-457200" algn="just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</a:rPr>
                <a:t>Genotype AD</a:t>
              </a:r>
              <a:r>
                <a:rPr lang="en-US" sz="3200" dirty="0"/>
                <a:t> is the most common in individuals with the </a:t>
              </a:r>
              <a:r>
                <a:rPr lang="en-US" sz="3200" b="1" dirty="0"/>
                <a:t>-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α</a:t>
              </a:r>
              <a:r>
                <a:rPr lang="en-US" sz="3200" b="1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3.7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/-α</a:t>
              </a:r>
              <a:r>
                <a:rPr lang="en-US" sz="3200" b="1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3.7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3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genotype</a:t>
              </a:r>
              <a:endParaRPr lang="en-US" sz="3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89" name="Conexão reta unidirecional 88"/>
            <p:cNvCxnSpPr/>
            <p:nvPr/>
          </p:nvCxnSpPr>
          <p:spPr>
            <a:xfrm flipH="1">
              <a:off x="-2827632" y="31027705"/>
              <a:ext cx="0" cy="721909"/>
            </a:xfrm>
            <a:prstGeom prst="straightConnector1">
              <a:avLst/>
            </a:prstGeom>
            <a:ln w="57150">
              <a:solidFill>
                <a:srgbClr val="0CB3C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o 48"/>
          <p:cNvGrpSpPr/>
          <p:nvPr/>
        </p:nvGrpSpPr>
        <p:grpSpPr>
          <a:xfrm>
            <a:off x="17331155" y="37310282"/>
            <a:ext cx="10962012" cy="4988439"/>
            <a:chOff x="18051451" y="35127687"/>
            <a:chExt cx="10150272" cy="4954410"/>
          </a:xfrm>
        </p:grpSpPr>
        <p:sp>
          <p:nvSpPr>
            <p:cNvPr id="42" name="Retângulo 41"/>
            <p:cNvSpPr/>
            <p:nvPr/>
          </p:nvSpPr>
          <p:spPr>
            <a:xfrm>
              <a:off x="18051451" y="35150097"/>
              <a:ext cx="10150272" cy="493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94"/>
            </a:p>
          </p:txBody>
        </p:sp>
        <p:grpSp>
          <p:nvGrpSpPr>
            <p:cNvPr id="68" name="Grupo 67"/>
            <p:cNvGrpSpPr/>
            <p:nvPr/>
          </p:nvGrpSpPr>
          <p:grpSpPr>
            <a:xfrm>
              <a:off x="18051506" y="35127687"/>
              <a:ext cx="5187561" cy="893860"/>
              <a:chOff x="19179789" y="34173013"/>
              <a:chExt cx="5511801" cy="949732"/>
            </a:xfrm>
          </p:grpSpPr>
          <p:cxnSp>
            <p:nvCxnSpPr>
              <p:cNvPr id="43" name="Conexão reta 42"/>
              <p:cNvCxnSpPr/>
              <p:nvPr/>
            </p:nvCxnSpPr>
            <p:spPr>
              <a:xfrm>
                <a:off x="19179789" y="35102077"/>
                <a:ext cx="3966781" cy="0"/>
              </a:xfrm>
              <a:prstGeom prst="line">
                <a:avLst/>
              </a:prstGeom>
              <a:ln w="57150">
                <a:solidFill>
                  <a:srgbClr val="0CB3C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CaixaDeTexto 43"/>
              <p:cNvSpPr txBox="1"/>
              <p:nvPr/>
            </p:nvSpPr>
            <p:spPr>
              <a:xfrm>
                <a:off x="19179790" y="34173013"/>
                <a:ext cx="5511800" cy="949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82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References</a:t>
                </a:r>
              </a:p>
            </p:txBody>
          </p:sp>
        </p:grpSp>
      </p:grpSp>
      <p:grpSp>
        <p:nvGrpSpPr>
          <p:cNvPr id="13" name="Grupo 12"/>
          <p:cNvGrpSpPr/>
          <p:nvPr/>
        </p:nvGrpSpPr>
        <p:grpSpPr>
          <a:xfrm>
            <a:off x="0" y="-31924"/>
            <a:ext cx="28800425" cy="7182955"/>
            <a:chOff x="-1" y="2965057"/>
            <a:chExt cx="28800425" cy="7182955"/>
          </a:xfrm>
        </p:grpSpPr>
        <p:grpSp>
          <p:nvGrpSpPr>
            <p:cNvPr id="12" name="Grupo 11"/>
            <p:cNvGrpSpPr/>
            <p:nvPr/>
          </p:nvGrpSpPr>
          <p:grpSpPr>
            <a:xfrm>
              <a:off x="-1" y="2965057"/>
              <a:ext cx="28800425" cy="7182955"/>
              <a:chOff x="-1" y="2965057"/>
              <a:chExt cx="28800425" cy="7182955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-1" y="2965057"/>
                <a:ext cx="28800425" cy="203293"/>
              </a:xfrm>
              <a:prstGeom prst="rect">
                <a:avLst/>
              </a:prstGeom>
              <a:solidFill>
                <a:srgbClr val="0CB3CE"/>
              </a:solidFill>
              <a:ln>
                <a:solidFill>
                  <a:srgbClr val="0CB3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4"/>
              </a:p>
            </p:txBody>
          </p:sp>
          <p:sp>
            <p:nvSpPr>
              <p:cNvPr id="6" name="Retângulo 5"/>
              <p:cNvSpPr/>
              <p:nvPr/>
            </p:nvSpPr>
            <p:spPr>
              <a:xfrm>
                <a:off x="-1" y="9944719"/>
                <a:ext cx="28800425" cy="203293"/>
              </a:xfrm>
              <a:prstGeom prst="rect">
                <a:avLst/>
              </a:prstGeom>
              <a:solidFill>
                <a:srgbClr val="0CB3CE"/>
              </a:solidFill>
              <a:ln>
                <a:solidFill>
                  <a:srgbClr val="0CB3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4"/>
              </a:p>
            </p:txBody>
          </p:sp>
          <p:sp>
            <p:nvSpPr>
              <p:cNvPr id="7" name="CaixaDeTexto 6"/>
              <p:cNvSpPr txBox="1"/>
              <p:nvPr/>
            </p:nvSpPr>
            <p:spPr>
              <a:xfrm>
                <a:off x="4687657" y="3606886"/>
                <a:ext cx="19425110" cy="2960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212" b="1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Ancestry of the major long-range regulatory site of the </a:t>
                </a:r>
                <a:r>
                  <a:rPr lang="pt-PT" sz="6212" b="1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α</a:t>
                </a:r>
                <a:r>
                  <a:rPr lang="en-US" sz="6212" b="1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-globin genes in the Portuguese population with the common 3.7kb </a:t>
                </a:r>
                <a:r>
                  <a:rPr lang="pt-PT" sz="6212" b="1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α</a:t>
                </a:r>
                <a:r>
                  <a:rPr lang="en-US" sz="6212" b="1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 pitchFamily="34" charset="0"/>
                  </a:rPr>
                  <a:t>-thalassemia deletion</a:t>
                </a:r>
              </a:p>
            </p:txBody>
          </p:sp>
          <p:sp>
            <p:nvSpPr>
              <p:cNvPr id="8" name="CaixaDeTexto 7"/>
              <p:cNvSpPr txBox="1"/>
              <p:nvPr/>
            </p:nvSpPr>
            <p:spPr>
              <a:xfrm>
                <a:off x="2855675" y="7922212"/>
                <a:ext cx="23088591" cy="1482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hangingPunct="0"/>
                <a:r>
                  <a:rPr lang="pt-PT" sz="3012" dirty="0"/>
                  <a:t>1. Departamento de Genética Humana, Instituto Nacional de Saúde Doutor Ricardo Jorge, Lisboa;</a:t>
                </a:r>
                <a:endParaRPr lang="en-US" sz="3012" dirty="0"/>
              </a:p>
              <a:p>
                <a:pPr algn="ctr" hangingPunct="0"/>
                <a:r>
                  <a:rPr lang="pt-PT" sz="3012" dirty="0"/>
                  <a:t>2. Departamento de Promoção da Saúde e Prevenção de Doenças Não Transmissíveis, Instituto Nacional de Saúde Doutor Ricardo Jorge, Lisboa;</a:t>
                </a:r>
                <a:endParaRPr lang="en-US" sz="3012" dirty="0"/>
              </a:p>
              <a:p>
                <a:pPr algn="ctr"/>
                <a:r>
                  <a:rPr lang="pt-PT" sz="3012" dirty="0"/>
                  <a:t>3. Instituto de Saúde Ambiental, Faculdade de Medicina, Lisboa; Portugal.</a:t>
                </a:r>
                <a:endParaRPr lang="en-US" sz="3012" dirty="0"/>
              </a:p>
            </p:txBody>
          </p:sp>
          <p:sp>
            <p:nvSpPr>
              <p:cNvPr id="14" name="Retângulo 13"/>
              <p:cNvSpPr/>
              <p:nvPr/>
            </p:nvSpPr>
            <p:spPr>
              <a:xfrm>
                <a:off x="4687657" y="6917038"/>
                <a:ext cx="19424627" cy="6717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hangingPunct="0"/>
                <a:r>
                  <a:rPr lang="pt-PT" sz="3765" b="1" u="sng" dirty="0"/>
                  <a:t>Rita Pena</a:t>
                </a:r>
                <a:r>
                  <a:rPr lang="pt-PT" sz="3765" b="1" u="sng" baseline="30000" dirty="0"/>
                  <a:t>1</a:t>
                </a:r>
                <a:r>
                  <a:rPr lang="pt-PT" sz="3765" b="1" dirty="0"/>
                  <a:t>, Pedro Lopes</a:t>
                </a:r>
                <a:r>
                  <a:rPr lang="pt-PT" sz="3765" b="1" baseline="30000" dirty="0"/>
                  <a:t>1</a:t>
                </a:r>
                <a:r>
                  <a:rPr lang="pt-PT" sz="3765" b="1" dirty="0"/>
                  <a:t>, Gisela Gaspar</a:t>
                </a:r>
                <a:r>
                  <a:rPr lang="pt-PT" sz="3765" b="1" baseline="30000" dirty="0"/>
                  <a:t>2</a:t>
                </a:r>
                <a:r>
                  <a:rPr lang="pt-PT" sz="3765" b="1" dirty="0"/>
                  <a:t>, Armandina Miranda</a:t>
                </a:r>
                <a:r>
                  <a:rPr lang="pt-PT" sz="3765" b="1" baseline="30000" dirty="0"/>
                  <a:t>2</a:t>
                </a:r>
                <a:r>
                  <a:rPr lang="pt-PT" sz="3765" b="1" dirty="0"/>
                  <a:t>, Paula Faustino</a:t>
                </a:r>
                <a:r>
                  <a:rPr lang="pt-PT" sz="3765" b="1" baseline="30000" dirty="0"/>
                  <a:t>1,3</a:t>
                </a:r>
                <a:endParaRPr lang="en-US" sz="3765" b="1" dirty="0"/>
              </a:p>
            </p:txBody>
          </p:sp>
        </p:grpSp>
        <p:grpSp>
          <p:nvGrpSpPr>
            <p:cNvPr id="3" name="Grupo 2"/>
            <p:cNvGrpSpPr/>
            <p:nvPr/>
          </p:nvGrpSpPr>
          <p:grpSpPr>
            <a:xfrm>
              <a:off x="395946" y="3488570"/>
              <a:ext cx="4329116" cy="3888452"/>
              <a:chOff x="395946" y="3488570"/>
              <a:chExt cx="4329116" cy="3888452"/>
            </a:xfrm>
          </p:grpSpPr>
          <p:pic>
            <p:nvPicPr>
              <p:cNvPr id="16" name="Imagem 15"/>
              <p:cNvPicPr>
                <a:picLocks noChangeAspect="1"/>
              </p:cNvPicPr>
              <p:nvPr/>
            </p:nvPicPr>
            <p:blipFill rotWithShape="1">
              <a:blip r:embed="rId3"/>
              <a:srcRect l="7294" r="49110"/>
              <a:stretch/>
            </p:blipFill>
            <p:spPr>
              <a:xfrm>
                <a:off x="1280940" y="3488570"/>
                <a:ext cx="2559129" cy="2869588"/>
              </a:xfrm>
              <a:prstGeom prst="rect">
                <a:avLst/>
              </a:prstGeom>
            </p:spPr>
          </p:pic>
          <p:pic>
            <p:nvPicPr>
              <p:cNvPr id="17" name="Imagem 16"/>
              <p:cNvPicPr>
                <a:picLocks noChangeAspect="1"/>
              </p:cNvPicPr>
              <p:nvPr/>
            </p:nvPicPr>
            <p:blipFill rotWithShape="1">
              <a:blip r:embed="rId4"/>
              <a:srcRect l="44497" t="36291" r="5180" b="41330"/>
              <a:stretch/>
            </p:blipFill>
            <p:spPr>
              <a:xfrm>
                <a:off x="395946" y="6326576"/>
                <a:ext cx="4329116" cy="1050446"/>
              </a:xfrm>
              <a:prstGeom prst="rect">
                <a:avLst/>
              </a:prstGeom>
            </p:spPr>
          </p:pic>
        </p:grpSp>
        <p:grpSp>
          <p:nvGrpSpPr>
            <p:cNvPr id="2" name="Grupo 1"/>
            <p:cNvGrpSpPr/>
            <p:nvPr/>
          </p:nvGrpSpPr>
          <p:grpSpPr>
            <a:xfrm>
              <a:off x="23725366" y="3905050"/>
              <a:ext cx="4707807" cy="3597816"/>
              <a:chOff x="23725366" y="3905050"/>
              <a:chExt cx="4707807" cy="3597816"/>
            </a:xfrm>
          </p:grpSpPr>
          <p:pic>
            <p:nvPicPr>
              <p:cNvPr id="9" name="Imagem 8"/>
              <p:cNvPicPr>
                <a:picLocks noChangeAspect="1"/>
              </p:cNvPicPr>
              <p:nvPr/>
            </p:nvPicPr>
            <p:blipFill rotWithShape="1">
              <a:blip r:embed="rId5"/>
              <a:srcRect b="82413"/>
              <a:stretch/>
            </p:blipFill>
            <p:spPr>
              <a:xfrm>
                <a:off x="24298912" y="3905050"/>
                <a:ext cx="2038583" cy="786721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" name="Imagem 9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5131284" y="4906843"/>
                <a:ext cx="2770289" cy="1689846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" name="Imagem 10"/>
              <p:cNvPicPr>
                <a:picLocks noChangeAspect="1"/>
              </p:cNvPicPr>
              <p:nvPr/>
            </p:nvPicPr>
            <p:blipFill rotWithShape="1">
              <a:blip r:embed="rId5"/>
              <a:srcRect t="18925" b="66196"/>
              <a:stretch/>
            </p:blipFill>
            <p:spPr>
              <a:xfrm>
                <a:off x="26175397" y="3905050"/>
                <a:ext cx="2229080" cy="750751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1" name="Picture 8" descr="Image result for isamb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146700" y="6842451"/>
                <a:ext cx="2286473" cy="6388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" name="Picture 4" descr="Resultado de imagem para FMUL"/>
              <p:cNvPicPr>
                <a:picLocks noChangeAspect="1" noChangeArrowheads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25366" y="6696956"/>
                <a:ext cx="1904478" cy="805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21" name="CaixaDeTexto 120"/>
          <p:cNvSpPr txBox="1"/>
          <p:nvPr/>
        </p:nvSpPr>
        <p:spPr>
          <a:xfrm>
            <a:off x="12323101" y="35415428"/>
            <a:ext cx="15398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Figure </a:t>
            </a:r>
            <a:r>
              <a:rPr lang="en-US" sz="2000" b="1" dirty="0" smtClean="0"/>
              <a:t>3 </a:t>
            </a:r>
            <a:r>
              <a:rPr lang="en-US" sz="2000" b="1" dirty="0"/>
              <a:t>- Multiple correspondence analysis of the HS-40 genotypes in </a:t>
            </a:r>
            <a:r>
              <a:rPr lang="en-US" sz="2000" b="1" dirty="0" smtClean="0"/>
              <a:t>diverse </a:t>
            </a:r>
            <a:r>
              <a:rPr lang="en-US" sz="2000" b="1" dirty="0"/>
              <a:t>geographic populations.</a:t>
            </a:r>
            <a:r>
              <a:rPr lang="en-US" sz="2000" dirty="0"/>
              <a:t> AFR: African; BRA: Brazilian; CHN: Chinese; DEU: Dutch; IDN: Indonesian; IND: Indian; IRN; Iranian; ITA: Italian; PRT: Portuguese; PYG: Pygmies; URY: Uruguayan. All the genotypes from foreign populations were collected from [</a:t>
            </a:r>
            <a:r>
              <a:rPr lang="en-US" sz="2000" dirty="0" smtClean="0"/>
              <a:t>3,5-7]. </a:t>
            </a:r>
            <a:r>
              <a:rPr lang="en-US" sz="2000" dirty="0"/>
              <a:t>The Portuguese populations investigated in this study are marked as </a:t>
            </a:r>
            <a:r>
              <a:rPr lang="en-US" sz="2000" b="1" dirty="0">
                <a:solidFill>
                  <a:srgbClr val="C55A11"/>
                </a:solidFill>
              </a:rPr>
              <a:t>PRT normal</a:t>
            </a:r>
            <a:r>
              <a:rPr lang="en-US" sz="2000" dirty="0"/>
              <a:t> (group I); </a:t>
            </a:r>
            <a:r>
              <a:rPr lang="en-US" sz="2000" b="1" dirty="0">
                <a:solidFill>
                  <a:srgbClr val="C55A11"/>
                </a:solidFill>
              </a:rPr>
              <a:t>PRT -α3.7/αα </a:t>
            </a:r>
            <a:r>
              <a:rPr lang="en-US" sz="2000" dirty="0"/>
              <a:t>(group II) and </a:t>
            </a:r>
            <a:r>
              <a:rPr lang="en-US" sz="2000" b="1" dirty="0">
                <a:solidFill>
                  <a:srgbClr val="C55A11"/>
                </a:solidFill>
              </a:rPr>
              <a:t>PRT -α3.7/-α3.7</a:t>
            </a:r>
            <a:r>
              <a:rPr lang="en-US" sz="2000" dirty="0"/>
              <a:t> (group III).</a:t>
            </a:r>
          </a:p>
        </p:txBody>
      </p:sp>
      <p:grpSp>
        <p:nvGrpSpPr>
          <p:cNvPr id="80" name="Grupo 79"/>
          <p:cNvGrpSpPr/>
          <p:nvPr/>
        </p:nvGrpSpPr>
        <p:grpSpPr>
          <a:xfrm>
            <a:off x="1074574" y="32804548"/>
            <a:ext cx="10261237" cy="1750660"/>
            <a:chOff x="1074574" y="32804548"/>
            <a:chExt cx="10261237" cy="1750660"/>
          </a:xfrm>
        </p:grpSpPr>
        <p:sp>
          <p:nvSpPr>
            <p:cNvPr id="123" name="CaixaDeTexto 122"/>
            <p:cNvSpPr txBox="1"/>
            <p:nvPr/>
          </p:nvSpPr>
          <p:spPr>
            <a:xfrm>
              <a:off x="1074574" y="33477990"/>
              <a:ext cx="1026123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algn="just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3200" dirty="0"/>
                <a:t>In individuals with the </a:t>
              </a:r>
              <a:r>
                <a:rPr lang="en-US" sz="3200" b="1" dirty="0"/>
                <a:t>-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α</a:t>
              </a:r>
              <a:r>
                <a:rPr lang="en-US" sz="3200" b="1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3.7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/-α</a:t>
              </a:r>
              <a:r>
                <a:rPr lang="en-US" sz="3200" b="1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3.7</a:t>
              </a:r>
              <a:r>
                <a:rPr lang="en-US" sz="3200" b="1" dirty="0">
                  <a:latin typeface="Calibri" panose="020F0502020204030204" pitchFamily="34" charset="0"/>
                  <a:cs typeface="Calibri" panose="020F0502020204030204" pitchFamily="34" charset="0"/>
                </a:rPr>
                <a:t> genotype</a:t>
              </a:r>
              <a:r>
                <a:rPr lang="en-US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</a:rPr>
                <a:t>haplotype D </a:t>
              </a:r>
              <a:r>
                <a:rPr lang="en-US" sz="3200" dirty="0"/>
                <a:t>is</a:t>
              </a: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3200" dirty="0" smtClean="0"/>
                <a:t>the second </a:t>
              </a:r>
              <a:r>
                <a:rPr lang="en-US" sz="3200" dirty="0"/>
                <a:t>most </a:t>
              </a:r>
              <a:r>
                <a:rPr lang="en-US" sz="3200" dirty="0" smtClean="0"/>
                <a:t>frequent</a:t>
              </a:r>
              <a:endParaRPr lang="en-US" sz="3200" dirty="0"/>
            </a:p>
          </p:txBody>
        </p:sp>
        <p:cxnSp>
          <p:nvCxnSpPr>
            <p:cNvPr id="131" name="Conexão reta unidirecional 130"/>
            <p:cNvCxnSpPr/>
            <p:nvPr/>
          </p:nvCxnSpPr>
          <p:spPr>
            <a:xfrm flipH="1">
              <a:off x="9915990" y="32804548"/>
              <a:ext cx="0" cy="721909"/>
            </a:xfrm>
            <a:prstGeom prst="straightConnector1">
              <a:avLst/>
            </a:prstGeom>
            <a:ln w="57150">
              <a:solidFill>
                <a:srgbClr val="0CB3C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upo 78"/>
          <p:cNvGrpSpPr/>
          <p:nvPr/>
        </p:nvGrpSpPr>
        <p:grpSpPr>
          <a:xfrm>
            <a:off x="844384" y="34909576"/>
            <a:ext cx="11138000" cy="1737723"/>
            <a:chOff x="844384" y="34909576"/>
            <a:chExt cx="11138000" cy="1737723"/>
          </a:xfrm>
        </p:grpSpPr>
        <p:sp>
          <p:nvSpPr>
            <p:cNvPr id="125" name="CaixaDeTexto 124"/>
            <p:cNvSpPr txBox="1"/>
            <p:nvPr/>
          </p:nvSpPr>
          <p:spPr>
            <a:xfrm>
              <a:off x="1129071" y="34909576"/>
              <a:ext cx="10739632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buClr>
                  <a:schemeClr val="tx1"/>
                </a:buClr>
              </a:pPr>
              <a:r>
                <a:rPr lang="en-US" sz="3400" dirty="0" smtClean="0"/>
                <a:t>Distribution </a:t>
              </a:r>
              <a:r>
                <a:rPr lang="en-US" sz="3400" dirty="0"/>
                <a:t>of </a:t>
              </a:r>
              <a:r>
                <a:rPr lang="en-US" sz="3400" dirty="0">
                  <a:latin typeface="Calibri" panose="020F0502020204030204" pitchFamily="34" charset="0"/>
                  <a:cs typeface="Calibri" panose="020F0502020204030204" pitchFamily="34" charset="0"/>
                </a:rPr>
                <a:t>α-MRE haplotypes and genotypes are significantly different between groups with and without the </a:t>
              </a:r>
              <a:r>
                <a:rPr lang="en-US" sz="3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sz="3400" dirty="0">
                  <a:latin typeface="Calibri" panose="020F0502020204030204" pitchFamily="34" charset="0"/>
                  <a:cs typeface="Calibri" panose="020F0502020204030204" pitchFamily="34" charset="0"/>
                </a:rPr>
                <a:t>α3.7del (p&lt;0.001)</a:t>
              </a:r>
              <a:endParaRPr lang="en-US" sz="3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2" name="Retângulo arredondado 131"/>
            <p:cNvSpPr/>
            <p:nvPr/>
          </p:nvSpPr>
          <p:spPr>
            <a:xfrm>
              <a:off x="844384" y="34909576"/>
              <a:ext cx="11138000" cy="1737723"/>
            </a:xfrm>
            <a:prstGeom prst="roundRect">
              <a:avLst/>
            </a:prstGeom>
            <a:noFill/>
            <a:ln w="57150">
              <a:solidFill>
                <a:srgbClr val="0CB3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94"/>
            </a:p>
          </p:txBody>
        </p:sp>
      </p:grpSp>
      <p:sp>
        <p:nvSpPr>
          <p:cNvPr id="104" name="Retângulo 103"/>
          <p:cNvSpPr/>
          <p:nvPr/>
        </p:nvSpPr>
        <p:spPr>
          <a:xfrm>
            <a:off x="23857197" y="9142024"/>
            <a:ext cx="187200" cy="306000"/>
          </a:xfrm>
          <a:prstGeom prst="rect">
            <a:avLst/>
          </a:prstGeom>
          <a:solidFill>
            <a:srgbClr val="0CB3C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tângulo 104"/>
          <p:cNvSpPr/>
          <p:nvPr/>
        </p:nvSpPr>
        <p:spPr>
          <a:xfrm>
            <a:off x="22298936" y="9142024"/>
            <a:ext cx="187200" cy="306000"/>
          </a:xfrm>
          <a:prstGeom prst="rect">
            <a:avLst/>
          </a:prstGeom>
          <a:solidFill>
            <a:srgbClr val="CCDB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tângulo 105"/>
          <p:cNvSpPr/>
          <p:nvPr/>
        </p:nvSpPr>
        <p:spPr>
          <a:xfrm>
            <a:off x="23596600" y="9142024"/>
            <a:ext cx="187200" cy="305762"/>
          </a:xfrm>
          <a:prstGeom prst="rect">
            <a:avLst/>
          </a:prstGeom>
          <a:solidFill>
            <a:srgbClr val="0CB3C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upo 106"/>
          <p:cNvGrpSpPr/>
          <p:nvPr/>
        </p:nvGrpSpPr>
        <p:grpSpPr>
          <a:xfrm>
            <a:off x="11747076" y="17878087"/>
            <a:ext cx="16546091" cy="4623805"/>
            <a:chOff x="11669899" y="20775105"/>
            <a:chExt cx="16314595" cy="4623805"/>
          </a:xfrm>
        </p:grpSpPr>
        <p:grpSp>
          <p:nvGrpSpPr>
            <p:cNvPr id="108" name="Grupo 107"/>
            <p:cNvGrpSpPr/>
            <p:nvPr/>
          </p:nvGrpSpPr>
          <p:grpSpPr>
            <a:xfrm>
              <a:off x="11669899" y="20775105"/>
              <a:ext cx="16314595" cy="4623805"/>
              <a:chOff x="11669899" y="20775105"/>
              <a:chExt cx="16314595" cy="4623805"/>
            </a:xfrm>
          </p:grpSpPr>
          <p:sp>
            <p:nvSpPr>
              <p:cNvPr id="122" name="Retângulo 121"/>
              <p:cNvSpPr/>
              <p:nvPr/>
            </p:nvSpPr>
            <p:spPr>
              <a:xfrm>
                <a:off x="11673933" y="20830933"/>
                <a:ext cx="16310561" cy="456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4"/>
              </a:p>
            </p:txBody>
          </p:sp>
          <p:grpSp>
            <p:nvGrpSpPr>
              <p:cNvPr id="124" name="Grupo 123"/>
              <p:cNvGrpSpPr/>
              <p:nvPr/>
            </p:nvGrpSpPr>
            <p:grpSpPr>
              <a:xfrm>
                <a:off x="11669899" y="20775105"/>
                <a:ext cx="6850791" cy="900000"/>
                <a:chOff x="12399333" y="18923294"/>
                <a:chExt cx="7278992" cy="956256"/>
              </a:xfrm>
            </p:grpSpPr>
            <p:cxnSp>
              <p:nvCxnSpPr>
                <p:cNvPr id="133" name="Conexão reta 132"/>
                <p:cNvCxnSpPr/>
                <p:nvPr/>
              </p:nvCxnSpPr>
              <p:spPr>
                <a:xfrm>
                  <a:off x="12399333" y="19865507"/>
                  <a:ext cx="7278992" cy="0"/>
                </a:xfrm>
                <a:prstGeom prst="line">
                  <a:avLst/>
                </a:prstGeom>
                <a:ln w="57150">
                  <a:solidFill>
                    <a:srgbClr val="0CB3CE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CaixaDeTexto 133"/>
                <p:cNvSpPr txBox="1"/>
                <p:nvPr/>
              </p:nvSpPr>
              <p:spPr>
                <a:xfrm>
                  <a:off x="12455104" y="18923294"/>
                  <a:ext cx="6624948" cy="9562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82" dirty="0">
                      <a:solidFill>
                        <a:schemeClr val="accent2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orbel" panose="020B0503020204020204" pitchFamily="34" charset="0"/>
                    </a:rPr>
                    <a:t>Results and Discussion</a:t>
                  </a:r>
                </a:p>
              </p:txBody>
            </p:sp>
          </p:grpSp>
        </p:grpSp>
        <p:grpSp>
          <p:nvGrpSpPr>
            <p:cNvPr id="109" name="Grupo 108"/>
            <p:cNvGrpSpPr/>
            <p:nvPr/>
          </p:nvGrpSpPr>
          <p:grpSpPr>
            <a:xfrm>
              <a:off x="12712175" y="22001832"/>
              <a:ext cx="14912438" cy="2764429"/>
              <a:chOff x="13506773" y="20226709"/>
              <a:chExt cx="15844567" cy="2937225"/>
            </a:xfrm>
          </p:grpSpPr>
          <p:sp>
            <p:nvSpPr>
              <p:cNvPr id="110" name="CaixaDeTexto 109"/>
              <p:cNvSpPr txBox="1"/>
              <p:nvPr/>
            </p:nvSpPr>
            <p:spPr>
              <a:xfrm>
                <a:off x="23728752" y="22150189"/>
                <a:ext cx="5622588" cy="1013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/>
                  <a:t>27</a:t>
                </a:r>
                <a:r>
                  <a:rPr lang="en-US" sz="2800" dirty="0"/>
                  <a:t> with the </a:t>
                </a:r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</a:rPr>
                  <a:t>-</a:t>
                </a:r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lang="en-US" sz="2800" b="1" baseline="300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3.7</a:t>
                </a:r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/-α</a:t>
                </a:r>
                <a:r>
                  <a:rPr lang="en-US" sz="2800" b="1" baseline="300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3.7</a:t>
                </a: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genotype</a:t>
                </a:r>
              </a:p>
              <a:p>
                <a:pPr algn="ctr"/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sz="2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Group III</a:t>
                </a: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US" sz="2800" dirty="0"/>
              </a:p>
            </p:txBody>
          </p:sp>
          <p:grpSp>
            <p:nvGrpSpPr>
              <p:cNvPr id="111" name="Grupo 110"/>
              <p:cNvGrpSpPr/>
              <p:nvPr/>
            </p:nvGrpSpPr>
            <p:grpSpPr>
              <a:xfrm>
                <a:off x="13506773" y="20226709"/>
                <a:ext cx="11768848" cy="2880056"/>
                <a:chOff x="13506773" y="20226709"/>
                <a:chExt cx="11768848" cy="2880056"/>
              </a:xfrm>
            </p:grpSpPr>
            <p:sp>
              <p:nvSpPr>
                <p:cNvPr id="112" name="CaixaDeTexto 111"/>
                <p:cNvSpPr txBox="1"/>
                <p:nvPr/>
              </p:nvSpPr>
              <p:spPr>
                <a:xfrm>
                  <a:off x="13506773" y="22068432"/>
                  <a:ext cx="5064163" cy="10137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b="1" dirty="0"/>
                    <a:t>50</a:t>
                  </a:r>
                  <a:r>
                    <a:rPr lang="en-US" sz="2800" dirty="0"/>
                    <a:t> with the </a:t>
                  </a:r>
                  <a:r>
                    <a:rPr lang="en-US" sz="2800" b="1" dirty="0">
                      <a:solidFill>
                        <a:schemeClr val="accent2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αα/αα</a:t>
                  </a:r>
                  <a:r>
                    <a:rPr lang="en-US" sz="28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genotype</a:t>
                  </a:r>
                </a:p>
                <a:p>
                  <a:pPr algn="ctr"/>
                  <a:r>
                    <a:rPr lang="en-US" sz="28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(</a:t>
                  </a:r>
                  <a:r>
                    <a:rPr lang="en-US" sz="28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Group I</a:t>
                  </a:r>
                  <a:r>
                    <a:rPr lang="en-US" sz="28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)</a:t>
                  </a:r>
                  <a:endParaRPr lang="en-US" sz="2800" dirty="0"/>
                </a:p>
              </p:txBody>
            </p:sp>
            <p:grpSp>
              <p:nvGrpSpPr>
                <p:cNvPr id="113" name="Grupo 112"/>
                <p:cNvGrpSpPr/>
                <p:nvPr/>
              </p:nvGrpSpPr>
              <p:grpSpPr>
                <a:xfrm>
                  <a:off x="16861220" y="20226709"/>
                  <a:ext cx="8414401" cy="2880056"/>
                  <a:chOff x="16861220" y="20226709"/>
                  <a:chExt cx="8414401" cy="2880056"/>
                </a:xfrm>
              </p:grpSpPr>
              <p:sp>
                <p:nvSpPr>
                  <p:cNvPr id="114" name="Retângulo arredondado 113"/>
                  <p:cNvSpPr/>
                  <p:nvPr/>
                </p:nvSpPr>
                <p:spPr>
                  <a:xfrm>
                    <a:off x="18379496" y="20226709"/>
                    <a:ext cx="5565790" cy="1044206"/>
                  </a:xfrm>
                  <a:prstGeom prst="roundRect">
                    <a:avLst/>
                  </a:prstGeom>
                  <a:noFill/>
                  <a:ln w="57150">
                    <a:solidFill>
                      <a:srgbClr val="0CB3C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94"/>
                  </a:p>
                </p:txBody>
              </p:sp>
              <p:sp>
                <p:nvSpPr>
                  <p:cNvPr id="115" name="CaixaDeTexto 114"/>
                  <p:cNvSpPr txBox="1"/>
                  <p:nvPr/>
                </p:nvSpPr>
                <p:spPr>
                  <a:xfrm>
                    <a:off x="18536706" y="20422494"/>
                    <a:ext cx="5408579" cy="6520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4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111 Portuguese individuals</a:t>
                    </a:r>
                  </a:p>
                </p:txBody>
              </p:sp>
              <p:sp>
                <p:nvSpPr>
                  <p:cNvPr id="116" name="CaixaDeTexto 115"/>
                  <p:cNvSpPr txBox="1"/>
                  <p:nvPr/>
                </p:nvSpPr>
                <p:spPr>
                  <a:xfrm>
                    <a:off x="18589752" y="22093020"/>
                    <a:ext cx="5354997" cy="10137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800" b="1" dirty="0"/>
                      <a:t>34</a:t>
                    </a:r>
                    <a:r>
                      <a:rPr lang="en-US" sz="2800" dirty="0"/>
                      <a:t> with the </a:t>
                    </a:r>
                    <a:r>
                      <a: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-</a:t>
                    </a:r>
                    <a:r>
                      <a: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α</a:t>
                    </a:r>
                    <a:r>
                      <a:rPr lang="en-US" sz="2800" b="1" baseline="30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3.7</a:t>
                    </a:r>
                    <a:r>
                      <a: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/αα</a:t>
                    </a:r>
                    <a:r>
                      <a:rPr lang="en-US" sz="28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genotype</a:t>
                    </a:r>
                  </a:p>
                  <a:p>
                    <a:pPr algn="ctr"/>
                    <a:r>
                      <a:rPr lang="en-US" sz="28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(</a:t>
                    </a:r>
                    <a:r>
                      <a:rPr lang="en-US" sz="28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Group II</a:t>
                    </a:r>
                    <a:r>
                      <a:rPr lang="en-US" sz="28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)</a:t>
                    </a:r>
                    <a:endParaRPr lang="en-US" sz="2800" dirty="0"/>
                  </a:p>
                </p:txBody>
              </p:sp>
              <p:cxnSp>
                <p:nvCxnSpPr>
                  <p:cNvPr id="117" name="Conexão reta unidirecional 116"/>
                  <p:cNvCxnSpPr/>
                  <p:nvPr/>
                </p:nvCxnSpPr>
                <p:spPr>
                  <a:xfrm flipH="1">
                    <a:off x="21162390" y="21362457"/>
                    <a:ext cx="2" cy="725636"/>
                  </a:xfrm>
                  <a:prstGeom prst="straightConnector1">
                    <a:avLst/>
                  </a:prstGeom>
                  <a:ln w="57150">
                    <a:solidFill>
                      <a:srgbClr val="0CB3CE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Conexão reta unidirecional 117"/>
                  <p:cNvCxnSpPr/>
                  <p:nvPr/>
                </p:nvCxnSpPr>
                <p:spPr>
                  <a:xfrm flipH="1">
                    <a:off x="16861220" y="21362457"/>
                    <a:ext cx="1368414" cy="685787"/>
                  </a:xfrm>
                  <a:prstGeom prst="straightConnector1">
                    <a:avLst/>
                  </a:prstGeom>
                  <a:ln w="57150">
                    <a:solidFill>
                      <a:srgbClr val="0CB3CE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Conexão reta unidirecional 118"/>
                  <p:cNvCxnSpPr/>
                  <p:nvPr/>
                </p:nvCxnSpPr>
                <p:spPr>
                  <a:xfrm>
                    <a:off x="23973704" y="21319517"/>
                    <a:ext cx="1301917" cy="578238"/>
                  </a:xfrm>
                  <a:prstGeom prst="straightConnector1">
                    <a:avLst/>
                  </a:prstGeom>
                  <a:ln w="57150">
                    <a:solidFill>
                      <a:srgbClr val="0CB3CE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35" name="Grupo 134"/>
          <p:cNvGrpSpPr/>
          <p:nvPr/>
        </p:nvGrpSpPr>
        <p:grpSpPr>
          <a:xfrm>
            <a:off x="13511076" y="21975233"/>
            <a:ext cx="13517128" cy="4010073"/>
            <a:chOff x="339044" y="32018178"/>
            <a:chExt cx="13801426" cy="4406380"/>
          </a:xfrm>
        </p:grpSpPr>
        <p:pic>
          <p:nvPicPr>
            <p:cNvPr id="136" name="Imagem 135"/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044" y="32063433"/>
              <a:ext cx="3491931" cy="3757991"/>
            </a:xfrm>
            <a:prstGeom prst="rect">
              <a:avLst/>
            </a:prstGeom>
          </p:spPr>
        </p:pic>
        <p:pic>
          <p:nvPicPr>
            <p:cNvPr id="137" name="Imagem 136"/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5605" y="32018178"/>
              <a:ext cx="3491931" cy="3757991"/>
            </a:xfrm>
            <a:prstGeom prst="rect">
              <a:avLst/>
            </a:prstGeom>
          </p:spPr>
        </p:pic>
        <p:pic>
          <p:nvPicPr>
            <p:cNvPr id="138" name="Imagem 137"/>
            <p:cNvPicPr/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8539" y="32080266"/>
              <a:ext cx="3491931" cy="3757991"/>
            </a:xfrm>
            <a:prstGeom prst="rect">
              <a:avLst/>
            </a:prstGeom>
          </p:spPr>
        </p:pic>
        <p:grpSp>
          <p:nvGrpSpPr>
            <p:cNvPr id="139" name="Grupo 138"/>
            <p:cNvGrpSpPr/>
            <p:nvPr/>
          </p:nvGrpSpPr>
          <p:grpSpPr>
            <a:xfrm>
              <a:off x="3789323" y="35862037"/>
              <a:ext cx="7113446" cy="562521"/>
              <a:chOff x="1630830" y="35842164"/>
              <a:chExt cx="7113446" cy="562521"/>
            </a:xfrm>
          </p:grpSpPr>
          <p:pic>
            <p:nvPicPr>
              <p:cNvPr id="140" name="Imagem 13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30830" y="35842164"/>
                <a:ext cx="3051004" cy="540000"/>
              </a:xfrm>
              <a:prstGeom prst="rect">
                <a:avLst/>
              </a:prstGeom>
            </p:spPr>
          </p:pic>
          <p:pic>
            <p:nvPicPr>
              <p:cNvPr id="141" name="Imagem 14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750881" y="35864685"/>
                <a:ext cx="2997000" cy="540000"/>
              </a:xfrm>
              <a:prstGeom prst="rect">
                <a:avLst/>
              </a:prstGeom>
            </p:spPr>
          </p:pic>
          <p:pic>
            <p:nvPicPr>
              <p:cNvPr id="142" name="Imagem 141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816927" y="35900967"/>
                <a:ext cx="927349" cy="425669"/>
              </a:xfrm>
              <a:prstGeom prst="rect">
                <a:avLst/>
              </a:prstGeom>
            </p:spPr>
          </p:pic>
        </p:grpSp>
      </p:grpSp>
      <p:sp>
        <p:nvSpPr>
          <p:cNvPr id="143" name="CaixaDeTexto 142"/>
          <p:cNvSpPr txBox="1"/>
          <p:nvPr/>
        </p:nvSpPr>
        <p:spPr>
          <a:xfrm>
            <a:off x="12804141" y="25984934"/>
            <a:ext cx="14224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Figure </a:t>
            </a:r>
            <a:r>
              <a:rPr lang="en-US" sz="2000" b="1" dirty="0" smtClean="0"/>
              <a:t>2 </a:t>
            </a:r>
            <a:r>
              <a:rPr lang="en-US" sz="2000" b="1" dirty="0"/>
              <a:t>– </a:t>
            </a:r>
            <a:r>
              <a:rPr lang="en-US" sz="2000" b="1" dirty="0" smtClean="0"/>
              <a:t>Graphic </a:t>
            </a:r>
            <a:r>
              <a:rPr lang="en-US" sz="2000" b="1" dirty="0"/>
              <a:t>distribution of the different HS-40 genotype frequencies (in %) according to the corresponding α-globin genotypes of the studied Portuguese individuals. (</a:t>
            </a:r>
            <a:r>
              <a:rPr lang="en-US" sz="2000" b="1" dirty="0" smtClean="0"/>
              <a:t>I)</a:t>
            </a:r>
            <a:r>
              <a:rPr lang="en-US" sz="2000" dirty="0"/>
              <a:t> </a:t>
            </a:r>
            <a:r>
              <a:rPr lang="en-US" sz="2000" dirty="0" smtClean="0"/>
              <a:t>group </a:t>
            </a:r>
            <a:r>
              <a:rPr lang="en-US" sz="2000" dirty="0"/>
              <a:t>without the 3.7kb α-thalassemia deletion (αα/αα); </a:t>
            </a:r>
            <a:r>
              <a:rPr lang="en-US" sz="2000" b="1" dirty="0"/>
              <a:t>(II)</a:t>
            </a:r>
            <a:r>
              <a:rPr lang="en-US" sz="2000" dirty="0"/>
              <a:t> </a:t>
            </a:r>
            <a:r>
              <a:rPr lang="en-US" sz="2000" dirty="0" smtClean="0"/>
              <a:t>group </a:t>
            </a:r>
            <a:r>
              <a:rPr lang="en-US" sz="2000" dirty="0"/>
              <a:t>with the 3.7kb deletion in heterozygosity (-α</a:t>
            </a:r>
            <a:r>
              <a:rPr lang="en-US" sz="2000" baseline="30000" dirty="0"/>
              <a:t>3.7</a:t>
            </a:r>
            <a:r>
              <a:rPr lang="en-US" sz="2000" dirty="0"/>
              <a:t>/αα); </a:t>
            </a:r>
            <a:r>
              <a:rPr lang="en-US" sz="2000" b="1" dirty="0"/>
              <a:t>(III)</a:t>
            </a:r>
            <a:r>
              <a:rPr lang="en-US" sz="2000" dirty="0"/>
              <a:t> </a:t>
            </a:r>
            <a:r>
              <a:rPr lang="en-US" sz="2000" dirty="0" smtClean="0"/>
              <a:t>group </a:t>
            </a:r>
            <a:r>
              <a:rPr lang="en-US" sz="2000" dirty="0"/>
              <a:t>with the 3.7kb deletion in homozygosity (-α</a:t>
            </a:r>
            <a:r>
              <a:rPr lang="en-US" sz="2000" baseline="30000" dirty="0"/>
              <a:t>3.7</a:t>
            </a:r>
            <a:r>
              <a:rPr lang="en-US" sz="2000" dirty="0"/>
              <a:t>/-α</a:t>
            </a:r>
            <a:r>
              <a:rPr lang="en-US" sz="2000" baseline="30000" dirty="0"/>
              <a:t>3.7</a:t>
            </a:r>
            <a:r>
              <a:rPr lang="en-US" sz="2000" dirty="0"/>
              <a:t>).</a:t>
            </a:r>
          </a:p>
        </p:txBody>
      </p:sp>
      <p:sp>
        <p:nvSpPr>
          <p:cNvPr id="144" name="CaixaDeTexto 143"/>
          <p:cNvSpPr txBox="1"/>
          <p:nvPr/>
        </p:nvSpPr>
        <p:spPr>
          <a:xfrm>
            <a:off x="954841" y="26507008"/>
            <a:ext cx="4319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 number of individuals</a:t>
            </a:r>
            <a:endParaRPr lang="en-US" dirty="0"/>
          </a:p>
        </p:txBody>
      </p:sp>
      <p:sp>
        <p:nvSpPr>
          <p:cNvPr id="145" name="CaixaDeTexto 144"/>
          <p:cNvSpPr txBox="1"/>
          <p:nvPr/>
        </p:nvSpPr>
        <p:spPr>
          <a:xfrm>
            <a:off x="1755467" y="32737572"/>
            <a:ext cx="5393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 number of individuals; x= number of alleles</a:t>
            </a:r>
            <a:endParaRPr lang="en-US" dirty="0"/>
          </a:p>
        </p:txBody>
      </p:sp>
      <p:grpSp>
        <p:nvGrpSpPr>
          <p:cNvPr id="77" name="Grupo 76"/>
          <p:cNvGrpSpPr/>
          <p:nvPr/>
        </p:nvGrpSpPr>
        <p:grpSpPr>
          <a:xfrm>
            <a:off x="22411878" y="27409138"/>
            <a:ext cx="5489696" cy="7473401"/>
            <a:chOff x="22263176" y="27409509"/>
            <a:chExt cx="5489696" cy="7473401"/>
          </a:xfrm>
        </p:grpSpPr>
        <p:grpSp>
          <p:nvGrpSpPr>
            <p:cNvPr id="146" name="Grupo 145"/>
            <p:cNvGrpSpPr/>
            <p:nvPr/>
          </p:nvGrpSpPr>
          <p:grpSpPr>
            <a:xfrm>
              <a:off x="22263176" y="27409509"/>
              <a:ext cx="5489696" cy="7473401"/>
              <a:chOff x="21862089" y="27570742"/>
              <a:chExt cx="6046031" cy="8567809"/>
            </a:xfrm>
          </p:grpSpPr>
          <p:grpSp>
            <p:nvGrpSpPr>
              <p:cNvPr id="147" name="Grupo 146"/>
              <p:cNvGrpSpPr/>
              <p:nvPr/>
            </p:nvGrpSpPr>
            <p:grpSpPr>
              <a:xfrm>
                <a:off x="21862089" y="27570742"/>
                <a:ext cx="6046031" cy="8567809"/>
                <a:chOff x="11182002" y="24347794"/>
                <a:chExt cx="6022304" cy="9103356"/>
              </a:xfrm>
            </p:grpSpPr>
            <p:sp>
              <p:nvSpPr>
                <p:cNvPr id="149" name="Retângulo arredondado 148"/>
                <p:cNvSpPr/>
                <p:nvPr/>
              </p:nvSpPr>
              <p:spPr>
                <a:xfrm>
                  <a:off x="11182002" y="24347794"/>
                  <a:ext cx="6022304" cy="9103356"/>
                </a:xfrm>
                <a:prstGeom prst="roundRect">
                  <a:avLst/>
                </a:prstGeom>
                <a:noFill/>
                <a:ln w="57150">
                  <a:solidFill>
                    <a:srgbClr val="0CB3C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94"/>
                </a:p>
              </p:txBody>
            </p:sp>
            <p:sp>
              <p:nvSpPr>
                <p:cNvPr id="150" name="CaixaDeTexto 149"/>
                <p:cNvSpPr txBox="1"/>
                <p:nvPr/>
              </p:nvSpPr>
              <p:spPr>
                <a:xfrm>
                  <a:off x="11376489" y="24730034"/>
                  <a:ext cx="5474609" cy="71616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600" dirty="0" smtClean="0"/>
                    <a:t>Portuguese individuals</a:t>
                  </a:r>
                  <a:r>
                    <a:rPr lang="en-US" sz="3600" b="1" dirty="0" smtClean="0"/>
                    <a:t> </a:t>
                  </a:r>
                  <a:r>
                    <a:rPr lang="en-US" sz="3600" b="1" dirty="0"/>
                    <a:t>without the -</a:t>
                  </a:r>
                  <a:r>
                    <a:rPr lang="en-US" sz="36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α3.7del</a:t>
                  </a:r>
                  <a:r>
                    <a:rPr lang="en-US" sz="3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endParaRPr lang="en-US" sz="3600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endParaRPr lang="en-US" sz="3600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en-US" sz="3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Grouped </a:t>
                  </a:r>
                  <a:r>
                    <a:rPr lang="en-US" sz="3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with other </a:t>
                  </a:r>
                  <a:r>
                    <a:rPr lang="en-US" sz="3600" b="1" dirty="0">
                      <a:solidFill>
                        <a:schemeClr val="accent2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European </a:t>
                  </a:r>
                  <a:r>
                    <a:rPr lang="en-US" sz="36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populations</a:t>
                  </a:r>
                </a:p>
                <a:p>
                  <a:pPr algn="ctr"/>
                  <a:endParaRPr lang="en-US" sz="36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endParaRPr lang="en-US" sz="36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en-US" sz="3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Portuguese individuals </a:t>
                  </a:r>
                </a:p>
                <a:p>
                  <a:pPr algn="ctr"/>
                  <a:r>
                    <a:rPr lang="en-US" sz="3600" b="1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with </a:t>
                  </a:r>
                  <a:r>
                    <a:rPr lang="en-US" sz="36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the </a:t>
                  </a:r>
                  <a:r>
                    <a:rPr lang="en-US" sz="3600" b="1" dirty="0"/>
                    <a:t>-</a:t>
                  </a:r>
                  <a:r>
                    <a:rPr lang="en-US" sz="36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α3.7del</a:t>
                  </a:r>
                  <a:r>
                    <a:rPr lang="en-US" sz="3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 </a:t>
                  </a:r>
                  <a:endParaRPr lang="en-US" sz="3600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endParaRPr lang="en-US" sz="3600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en-US" sz="3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More </a:t>
                  </a:r>
                  <a:r>
                    <a:rPr lang="en-US" sz="3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closely related to the </a:t>
                  </a:r>
                  <a:r>
                    <a:rPr lang="en-US" sz="3600" b="1" dirty="0">
                      <a:solidFill>
                        <a:schemeClr val="accent2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African population</a:t>
                  </a:r>
                  <a:endParaRPr lang="en-US" sz="3600" b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48" name="Conexão reta unidirecional 147"/>
              <p:cNvCxnSpPr/>
              <p:nvPr/>
            </p:nvCxnSpPr>
            <p:spPr>
              <a:xfrm>
                <a:off x="24850625" y="33599563"/>
                <a:ext cx="0" cy="648638"/>
              </a:xfrm>
              <a:prstGeom prst="straightConnector1">
                <a:avLst/>
              </a:prstGeom>
              <a:ln w="57150">
                <a:solidFill>
                  <a:srgbClr val="0CB3C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1" name="Conexão reta unidirecional 150"/>
            <p:cNvCxnSpPr/>
            <p:nvPr/>
          </p:nvCxnSpPr>
          <p:spPr>
            <a:xfrm>
              <a:off x="24982532" y="28846233"/>
              <a:ext cx="0" cy="565784"/>
            </a:xfrm>
            <a:prstGeom prst="straightConnector1">
              <a:avLst/>
            </a:prstGeom>
            <a:ln w="57150">
              <a:solidFill>
                <a:srgbClr val="0CB3C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" name="Imagem 8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449272" y="27158834"/>
            <a:ext cx="9669221" cy="8240925"/>
          </a:xfrm>
          <a:prstGeom prst="rect">
            <a:avLst/>
          </a:prstGeom>
        </p:spPr>
      </p:pic>
      <p:sp>
        <p:nvSpPr>
          <p:cNvPr id="82" name="CaixaDeTexto 81"/>
          <p:cNvSpPr txBox="1"/>
          <p:nvPr/>
        </p:nvSpPr>
        <p:spPr>
          <a:xfrm>
            <a:off x="17376101" y="38392890"/>
            <a:ext cx="1082562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[1]	J. Ferrão, M. Silva, L. Gonçalves, </a:t>
            </a:r>
            <a:r>
              <a:rPr lang="pt-PT" sz="1400" i="1" dirty="0" err="1"/>
              <a:t>et</a:t>
            </a:r>
            <a:r>
              <a:rPr lang="pt-PT" sz="1400" i="1" dirty="0"/>
              <a:t> al.</a:t>
            </a:r>
            <a:r>
              <a:rPr lang="pt-PT" sz="1400" dirty="0"/>
              <a:t> </a:t>
            </a:r>
            <a:r>
              <a:rPr lang="en-US" sz="1400" dirty="0"/>
              <a:t>Widening the spectrum of deletions and molecular mechanisms underlying alpha-thalassemia, Ann. </a:t>
            </a:r>
            <a:r>
              <a:rPr lang="en-US" sz="1400" dirty="0" err="1"/>
              <a:t>Hematol</a:t>
            </a:r>
            <a:r>
              <a:rPr lang="en-US" sz="1400" dirty="0"/>
              <a:t>. 96 (2017) 1921–1929. https://doi.org/10.1007/s00277-017-3090-y.</a:t>
            </a:r>
          </a:p>
          <a:p>
            <a:pPr algn="just"/>
            <a:r>
              <a:rPr lang="en-US" sz="1400" dirty="0"/>
              <a:t>[2]	D.M. Ribeiro, M.F. </a:t>
            </a:r>
            <a:r>
              <a:rPr lang="en-US" sz="1400" dirty="0" err="1"/>
              <a:t>Sonati</a:t>
            </a:r>
            <a:r>
              <a:rPr lang="en-US" sz="1400" dirty="0"/>
              <a:t>, Regulation of human alpha-globin gene expression and alpha-thalassemia, Genet. Mol. Res. 7 (2008) 1045–1053. https://doi.org/10.4238/vol7-4gmr472.</a:t>
            </a:r>
          </a:p>
          <a:p>
            <a:pPr algn="just"/>
            <a:r>
              <a:rPr lang="en-US" sz="1400" dirty="0"/>
              <a:t>[3]	C.L. </a:t>
            </a:r>
            <a:r>
              <a:rPr lang="en-US" sz="1400" dirty="0" err="1"/>
              <a:t>Harteveld</a:t>
            </a:r>
            <a:r>
              <a:rPr lang="en-US" sz="1400" dirty="0"/>
              <a:t>, M. Muglia, G. </a:t>
            </a:r>
            <a:r>
              <a:rPr lang="en-US" sz="1400" dirty="0" err="1"/>
              <a:t>Passarino</a:t>
            </a:r>
            <a:r>
              <a:rPr lang="en-US" sz="1400" dirty="0"/>
              <a:t>, </a:t>
            </a:r>
            <a:r>
              <a:rPr lang="en-US" sz="1400" i="1" dirty="0"/>
              <a:t>et al.</a:t>
            </a:r>
            <a:r>
              <a:rPr lang="en-US" sz="1400" dirty="0"/>
              <a:t> Genetic polymorphism of the major regulatory element HS-40 upstream of the human α-globin gene cluster, Br. J. </a:t>
            </a:r>
            <a:r>
              <a:rPr lang="en-US" sz="1400" dirty="0" err="1"/>
              <a:t>Haematol</a:t>
            </a:r>
            <a:r>
              <a:rPr lang="en-US" sz="1400" dirty="0"/>
              <a:t>. 119 (2002) 848–854. https://doi.org/10.1046/j.1365-2141.2002.03917.x.</a:t>
            </a:r>
          </a:p>
          <a:p>
            <a:pPr algn="just"/>
            <a:r>
              <a:rPr lang="pt-PT" sz="1400" dirty="0"/>
              <a:t>[4]	M.J. Peres, M.H. Carreiro, M.C. Machado, </a:t>
            </a:r>
            <a:r>
              <a:rPr lang="pt-PT" sz="1400" i="1" dirty="0" err="1"/>
              <a:t>et</a:t>
            </a:r>
            <a:r>
              <a:rPr lang="pt-PT" sz="1400" i="1" dirty="0"/>
              <a:t> al.</a:t>
            </a:r>
            <a:r>
              <a:rPr lang="pt-PT" sz="1400" dirty="0"/>
              <a:t> Rastreio neonatal de hemoglobinopatias numa população residente em Portugal, </a:t>
            </a:r>
            <a:r>
              <a:rPr lang="pt-PT" sz="1400" dirty="0" err="1"/>
              <a:t>Acta</a:t>
            </a:r>
            <a:r>
              <a:rPr lang="pt-PT" sz="1400" dirty="0"/>
              <a:t> </a:t>
            </a:r>
            <a:r>
              <a:rPr lang="pt-PT" sz="1400" dirty="0" err="1"/>
              <a:t>Med</a:t>
            </a:r>
            <a:r>
              <a:rPr lang="pt-PT" sz="1400" dirty="0"/>
              <a:t>. </a:t>
            </a:r>
            <a:r>
              <a:rPr lang="en-US" sz="1400" dirty="0"/>
              <a:t>Port. 9 (1996) 135–139. https://doi.org/10400.17/633.</a:t>
            </a:r>
          </a:p>
          <a:p>
            <a:pPr algn="just"/>
            <a:r>
              <a:rPr lang="pt-PT" sz="1400" dirty="0"/>
              <a:t>[5]	D.M. Ribeiro, M.S. Figueiredo, F.F. Costa, </a:t>
            </a:r>
            <a:r>
              <a:rPr lang="pt-PT" sz="1400" i="1" dirty="0" err="1"/>
              <a:t>et</a:t>
            </a:r>
            <a:r>
              <a:rPr lang="pt-PT" sz="1400" i="1" dirty="0"/>
              <a:t> al.</a:t>
            </a:r>
            <a:r>
              <a:rPr lang="pt-PT" sz="1400" dirty="0"/>
              <a:t> </a:t>
            </a:r>
            <a:r>
              <a:rPr lang="en-US" sz="1400" dirty="0"/>
              <a:t>Haplotypes of α-globin gene regulatory element in two Brazilian native populations, Am. J. Phys. </a:t>
            </a:r>
            <a:r>
              <a:rPr lang="en-US" sz="1400" dirty="0" err="1"/>
              <a:t>Anthropol</a:t>
            </a:r>
            <a:r>
              <a:rPr lang="en-US" sz="1400" dirty="0"/>
              <a:t>. 121 (2003) 58–62. https://doi.org/10.1002/ajpa.10193.</a:t>
            </a:r>
          </a:p>
          <a:p>
            <a:pPr algn="just"/>
            <a:r>
              <a:rPr lang="en-US" sz="1400" dirty="0"/>
              <a:t>[6]	A.M. </a:t>
            </a:r>
            <a:r>
              <a:rPr lang="en-US" sz="1400" dirty="0" err="1"/>
              <a:t>Soler</a:t>
            </a:r>
            <a:r>
              <a:rPr lang="en-US" sz="1400" dirty="0"/>
              <a:t>, B.F. </a:t>
            </a:r>
            <a:r>
              <a:rPr lang="en-US" sz="1400" dirty="0" err="1"/>
              <a:t>Piellusch</a:t>
            </a:r>
            <a:r>
              <a:rPr lang="en-US" sz="1400" dirty="0"/>
              <a:t>, L. da </a:t>
            </a:r>
            <a:r>
              <a:rPr lang="en-US" sz="1400" dirty="0" err="1"/>
              <a:t>Silveira</a:t>
            </a:r>
            <a:r>
              <a:rPr lang="en-US" sz="1400" dirty="0"/>
              <a:t>, </a:t>
            </a:r>
            <a:r>
              <a:rPr lang="en-US" sz="1400" i="1" dirty="0"/>
              <a:t>et al.</a:t>
            </a:r>
            <a:r>
              <a:rPr lang="en-US" sz="1400" dirty="0"/>
              <a:t> Alpha thalassemia and alpha-MRE haplotypes in Uruguayan patients with microcytosis and hypochromia without anemia, Genet. Mol. Biol. 44 (2021) 1–6. https://doi.org/10.1590/1678-4685-gmb-2020-0399.</a:t>
            </a:r>
          </a:p>
          <a:p>
            <a:pPr algn="just"/>
            <a:r>
              <a:rPr lang="en-US" sz="1400" dirty="0"/>
              <a:t>[7]	S. </a:t>
            </a:r>
            <a:r>
              <a:rPr lang="en-US" sz="1400" dirty="0" err="1"/>
              <a:t>Alimohammadi-Bidhendi</a:t>
            </a:r>
            <a:r>
              <a:rPr lang="en-US" sz="1400" dirty="0"/>
              <a:t>, S. </a:t>
            </a:r>
            <a:r>
              <a:rPr lang="en-US" sz="1400" dirty="0" err="1"/>
              <a:t>Azadmehr</a:t>
            </a:r>
            <a:r>
              <a:rPr lang="en-US" sz="1400" dirty="0"/>
              <a:t>, M. </a:t>
            </a:r>
            <a:r>
              <a:rPr lang="en-US" sz="1400" dirty="0" err="1"/>
              <a:t>Razipour</a:t>
            </a:r>
            <a:r>
              <a:rPr lang="en-US" sz="1400" dirty="0"/>
              <a:t>, </a:t>
            </a:r>
            <a:r>
              <a:rPr lang="en-US" sz="1400" i="1" dirty="0"/>
              <a:t>et al.</a:t>
            </a:r>
            <a:r>
              <a:rPr lang="en-US" sz="1400" dirty="0"/>
              <a:t> Regulatory Mutation Study in Cases with Unsolved Hypochromic Microcytic Anemia and α-Major Regulatory Element Haplotype Analysis in Iran, Hemoglobin. 45 (2021) 37–40. https://doi.org/10.1080/03630269.2021.1882482.</a:t>
            </a:r>
          </a:p>
          <a:p>
            <a:pPr algn="just"/>
            <a:r>
              <a:rPr lang="en-US" sz="1400" dirty="0"/>
              <a:t>[8]	M.R. </a:t>
            </a:r>
            <a:r>
              <a:rPr lang="en-US" sz="1400" dirty="0" err="1"/>
              <a:t>Loyd</a:t>
            </a:r>
            <a:r>
              <a:rPr lang="en-US" sz="1400" dirty="0"/>
              <a:t>, Y. Okamoto, M.S. Randall, </a:t>
            </a:r>
            <a:r>
              <a:rPr lang="en-US" sz="1400" i="1" dirty="0"/>
              <a:t>et al.</a:t>
            </a:r>
            <a:r>
              <a:rPr lang="en-US" sz="1400" dirty="0"/>
              <a:t> Role of AP1/NFE2 binding sites in endogenous α-globin gene transcription, Blood. 102 (2003) 4223–4228. https://doi.org/10.1182/blood-2003-02-0574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08152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1564</Words>
  <Application>Microsoft Office PowerPoint</Application>
  <PresentationFormat>Personalizados</PresentationFormat>
  <Paragraphs>131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Rita</dc:creator>
  <cp:lastModifiedBy>Rita</cp:lastModifiedBy>
  <cp:revision>76</cp:revision>
  <dcterms:created xsi:type="dcterms:W3CDTF">2022-10-20T12:27:53Z</dcterms:created>
  <dcterms:modified xsi:type="dcterms:W3CDTF">2022-10-28T14:11:33Z</dcterms:modified>
</cp:coreProperties>
</file>