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9" r:id="rId3"/>
    <p:sldId id="274" r:id="rId4"/>
    <p:sldId id="275" r:id="rId5"/>
    <p:sldId id="286" r:id="rId6"/>
    <p:sldId id="276" r:id="rId7"/>
    <p:sldId id="277" r:id="rId8"/>
    <p:sldId id="278" r:id="rId9"/>
    <p:sldId id="279" r:id="rId10"/>
    <p:sldId id="280" r:id="rId11"/>
    <p:sldId id="281" r:id="rId12"/>
    <p:sldId id="282" r:id="rId13"/>
    <p:sldId id="261" r:id="rId14"/>
    <p:sldId id="262" r:id="rId15"/>
    <p:sldId id="266" r:id="rId16"/>
    <p:sldId id="268" r:id="rId17"/>
    <p:sldId id="267" r:id="rId18"/>
    <p:sldId id="265" r:id="rId19"/>
    <p:sldId id="283" r:id="rId20"/>
    <p:sldId id="273" r:id="rId21"/>
  </p:sldIdLst>
  <p:sldSz cx="12192000" cy="6858000"/>
  <p:notesSz cx="6858000" cy="9144000"/>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333399"/>
    <a:srgbClr val="0000CC"/>
    <a:srgbClr val="0099CC"/>
    <a:srgbClr val="0000FF"/>
    <a:srgbClr val="0066CC"/>
    <a:srgbClr val="33CCCC"/>
    <a:srgbClr val="3366CC"/>
    <a:srgbClr val="E3DA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édio 2 - Destaqu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647" autoAdjust="0"/>
  </p:normalViewPr>
  <p:slideViewPr>
    <p:cSldViewPr snapToGrid="0">
      <p:cViewPr varScale="1">
        <p:scale>
          <a:sx n="80" d="100"/>
          <a:sy n="80" d="100"/>
        </p:scale>
        <p:origin x="948" y="60"/>
      </p:cViewPr>
      <p:guideLst/>
    </p:cSldViewPr>
  </p:slideViewPr>
  <p:notesTextViewPr>
    <p:cViewPr>
      <p:scale>
        <a:sx n="1" d="1"/>
        <a:sy n="1" d="1"/>
      </p:scale>
      <p:origin x="0" y="0"/>
    </p:cViewPr>
  </p:notesTextViewPr>
  <p:notesViewPr>
    <p:cSldViewPr snapToGrid="0">
      <p:cViewPr>
        <p:scale>
          <a:sx n="70" d="100"/>
          <a:sy n="70" d="100"/>
        </p:scale>
        <p:origin x="324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1BEE7-695A-4C76-84CA-C925D9AB8942}" type="datetimeFigureOut">
              <a:rPr lang="pt-PT" smtClean="0"/>
              <a:t>05/12/2019</a:t>
            </a:fld>
            <a:endParaRPr lang="pt-PT"/>
          </a:p>
        </p:txBody>
      </p:sp>
      <p:sp>
        <p:nvSpPr>
          <p:cNvPr id="4" name="Marcador de Posição da Imagem do Diapositivo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PT"/>
          </a:p>
        </p:txBody>
      </p:sp>
      <p:sp>
        <p:nvSpPr>
          <p:cNvPr id="5" name="Marcador de Posição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PT" smtClean="0"/>
              <a:t>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6" name="Marcador de Posição do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PT"/>
          </a:p>
        </p:txBody>
      </p:sp>
      <p:sp>
        <p:nvSpPr>
          <p:cNvPr id="7" name="Marcador de Posição do Número do Diapositivo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6BC437-73F7-4D66-B8B0-F478A90BA31D}" type="slidenum">
              <a:rPr lang="pt-PT" smtClean="0"/>
              <a:t>‹nº›</a:t>
            </a:fld>
            <a:endParaRPr lang="pt-PT"/>
          </a:p>
        </p:txBody>
      </p:sp>
    </p:spTree>
    <p:extLst>
      <p:ext uri="{BB962C8B-B14F-4D97-AF65-F5344CB8AC3E}">
        <p14:creationId xmlns:p14="http://schemas.microsoft.com/office/powerpoint/2010/main" val="2599576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GB" sz="1800" dirty="0"/>
              <a:t>My name is João Brandão and I work at </a:t>
            </a:r>
            <a:r>
              <a:rPr lang="en-GB" sz="1800" dirty="0" smtClean="0"/>
              <a:t>the </a:t>
            </a:r>
            <a:r>
              <a:rPr lang="en-GB" sz="1800" dirty="0"/>
              <a:t>National Institute of </a:t>
            </a:r>
            <a:r>
              <a:rPr lang="en-GB" sz="1800" dirty="0" smtClean="0"/>
              <a:t>Health. First </a:t>
            </a:r>
            <a:r>
              <a:rPr lang="en-GB" sz="1800" dirty="0"/>
              <a:t>of </a:t>
            </a:r>
            <a:r>
              <a:rPr lang="en-GB" sz="1800" dirty="0" smtClean="0"/>
              <a:t>all, </a:t>
            </a:r>
            <a:r>
              <a:rPr lang="en-GB" sz="1800" dirty="0"/>
              <a:t>I’d like to thank the </a:t>
            </a:r>
            <a:r>
              <a:rPr lang="en-GB" sz="1800" dirty="0" smtClean="0"/>
              <a:t>organising committee for </a:t>
            </a:r>
            <a:r>
              <a:rPr lang="en-GB" sz="1800" dirty="0"/>
              <a:t>the opportunity to be here today </a:t>
            </a:r>
            <a:r>
              <a:rPr lang="en-GB" sz="1800" dirty="0" smtClean="0"/>
              <a:t>with Professor Segal, hoping to guide you a little bit into the world or waterborne fungal exposure, in cooperation with Drs Monika Novak-Babič, from the University of Ljubljana, </a:t>
            </a:r>
            <a:r>
              <a:rPr lang="en-GB" sz="1800" dirty="0" err="1" smtClean="0"/>
              <a:t>Dr.</a:t>
            </a:r>
            <a:r>
              <a:rPr lang="en-GB" sz="1800" dirty="0" smtClean="0"/>
              <a:t> Ciska Schets from the Dutch </a:t>
            </a:r>
            <a:r>
              <a:rPr lang="en-US" sz="1800" dirty="0"/>
              <a:t>National Institute for Public Health and the </a:t>
            </a:r>
            <a:r>
              <a:rPr lang="en-US" sz="1800" dirty="0" smtClean="0"/>
              <a:t>Environment and Dr Raquel Sabino from the National Institute of Health of Portugal</a:t>
            </a:r>
            <a:endParaRPr lang="pt-PT" sz="180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a:t>
            </a:fld>
            <a:endParaRPr lang="pt-PT"/>
          </a:p>
        </p:txBody>
      </p:sp>
    </p:spTree>
    <p:extLst>
      <p:ext uri="{BB962C8B-B14F-4D97-AF65-F5344CB8AC3E}">
        <p14:creationId xmlns:p14="http://schemas.microsoft.com/office/powerpoint/2010/main" val="2708862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dirty="0"/>
              <a:t>At home we go to the kitchen, we get a </a:t>
            </a:r>
            <a:r>
              <a:rPr lang="en-US" sz="1800" dirty="0" smtClean="0"/>
              <a:t>glass</a:t>
            </a:r>
            <a:r>
              <a:rPr lang="en-US" sz="1800" dirty="0"/>
              <a:t>, run water on the tap, fill the glass and drink it. </a:t>
            </a:r>
            <a:r>
              <a:rPr lang="en-US" sz="1800" dirty="0" smtClean="0"/>
              <a:t>But… </a:t>
            </a:r>
            <a:r>
              <a:rPr lang="en-US" sz="1800" dirty="0"/>
              <a:t>do you know where you water comes from? Do you have any idea of the processes involved in ensuring that you can drink that water without fearing for your health and well being the next day?</a:t>
            </a:r>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2</a:t>
            </a:fld>
            <a:endParaRPr lang="pt-PT" dirty="0"/>
          </a:p>
        </p:txBody>
      </p:sp>
    </p:spTree>
    <p:extLst>
      <p:ext uri="{BB962C8B-B14F-4D97-AF65-F5344CB8AC3E}">
        <p14:creationId xmlns:p14="http://schemas.microsoft.com/office/powerpoint/2010/main" val="3591070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dirty="0" smtClean="0"/>
              <a:t>Water supply and sanitation in the European Union is the responsibility of each member state but union-wide policies have come into effect, and currently,</a:t>
            </a:r>
            <a:r>
              <a:rPr lang="en-US" sz="1800" baseline="0" dirty="0" smtClean="0"/>
              <a:t> the water policy of the European Union is primarily codified in the following directives: </a:t>
            </a:r>
            <a:r>
              <a:rPr lang="en-US" sz="1800" dirty="0" smtClean="0">
                <a:solidFill>
                  <a:srgbClr val="0066CC"/>
                </a:solidFill>
                <a:effectLst>
                  <a:outerShdw blurRad="38100" dist="38100" dir="2700000" algn="tl">
                    <a:srgbClr val="000000">
                      <a:alpha val="43137"/>
                    </a:srgbClr>
                  </a:outerShdw>
                </a:effectLst>
              </a:rPr>
              <a:t>The Bathing Waters Directive, The Urban Waste Water Treatment Directive, The Drinking Water Directive and The Water Framework Directive.</a:t>
            </a:r>
          </a:p>
          <a:p>
            <a:pPr algn="just"/>
            <a:endParaRPr lang="en-US" sz="1800" dirty="0" smtClean="0">
              <a:solidFill>
                <a:srgbClr val="0066CC"/>
              </a:solidFill>
              <a:effectLst>
                <a:outerShdw blurRad="38100" dist="38100" dir="2700000" algn="tl">
                  <a:srgbClr val="000000">
                    <a:alpha val="43137"/>
                  </a:srgbClr>
                </a:outerShdw>
              </a:effectLst>
            </a:endParaRPr>
          </a:p>
          <a:p>
            <a:pPr algn="just"/>
            <a:r>
              <a:rPr lang="en-US" sz="1800" dirty="0" smtClean="0">
                <a:solidFill>
                  <a:srgbClr val="0066CC"/>
                </a:solidFill>
                <a:effectLst>
                  <a:outerShdw blurRad="38100" dist="38100" dir="2700000" algn="tl">
                    <a:srgbClr val="000000">
                      <a:alpha val="43137"/>
                    </a:srgbClr>
                  </a:outerShdw>
                </a:effectLst>
              </a:rPr>
              <a:t>Currently</a:t>
            </a:r>
            <a:r>
              <a:rPr lang="en-US" sz="1800" baseline="0" dirty="0" smtClean="0">
                <a:solidFill>
                  <a:srgbClr val="0066CC"/>
                </a:solidFill>
                <a:effectLst>
                  <a:outerShdw blurRad="38100" dist="38100" dir="2700000" algn="tl">
                    <a:srgbClr val="000000">
                      <a:alpha val="43137"/>
                    </a:srgbClr>
                  </a:outerShdw>
                </a:effectLst>
              </a:rPr>
              <a:t>, the potable water quality, is in-line for an update decided in February 2018, following the European Citizens' Initiative Right2Water and also in order to contribute to the UN Sustainable development goals.</a:t>
            </a:r>
          </a:p>
          <a:p>
            <a:pPr algn="just"/>
            <a:endParaRPr lang="en-US" sz="1800" baseline="0" dirty="0" smtClean="0">
              <a:solidFill>
                <a:srgbClr val="0066CC"/>
              </a:solidFill>
              <a:effectLst>
                <a:outerShdw blurRad="38100" dist="38100" dir="2700000" algn="tl">
                  <a:srgbClr val="000000">
                    <a:alpha val="43137"/>
                  </a:srgbClr>
                </a:outerShdw>
              </a:effectLst>
            </a:endParaRPr>
          </a:p>
          <a:p>
            <a:pPr algn="just"/>
            <a:r>
              <a:rPr lang="en-US" sz="1800" baseline="0" dirty="0" smtClean="0">
                <a:solidFill>
                  <a:srgbClr val="0066CC"/>
                </a:solidFill>
                <a:effectLst>
                  <a:outerShdw blurRad="38100" dist="38100" dir="2700000" algn="tl">
                    <a:srgbClr val="000000">
                      <a:alpha val="43137"/>
                    </a:srgbClr>
                  </a:outerShdw>
                </a:effectLst>
              </a:rPr>
              <a:t>Other countries follow their own legislations like for example in the USA, the Safe Drinking Water Act, originally issues in 1974 and amended in 1986 and 1996.</a:t>
            </a:r>
            <a:endParaRPr lang="en-US" sz="180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3</a:t>
            </a:fld>
            <a:endParaRPr lang="pt-PT" dirty="0"/>
          </a:p>
        </p:txBody>
      </p:sp>
    </p:spTree>
    <p:extLst>
      <p:ext uri="{BB962C8B-B14F-4D97-AF65-F5344CB8AC3E}">
        <p14:creationId xmlns:p14="http://schemas.microsoft.com/office/powerpoint/2010/main" val="1373014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marL="0" indent="0" algn="l">
              <a:buFont typeface="Arial" panose="020B0604020202020204" pitchFamily="34" charset="0"/>
              <a:buNone/>
            </a:pPr>
            <a:r>
              <a:rPr lang="en-US" sz="1800" b="0" dirty="0" smtClean="0">
                <a:solidFill>
                  <a:srgbClr val="0066CC"/>
                </a:solidFill>
                <a:effectLst>
                  <a:outerShdw blurRad="38100" dist="38100" dir="2700000" algn="tl">
                    <a:srgbClr val="000000">
                      <a:alpha val="43137"/>
                    </a:srgbClr>
                  </a:outerShdw>
                </a:effectLst>
              </a:rPr>
              <a:t>Member States shall ensure that such drinking water:</a:t>
            </a:r>
            <a:r>
              <a:rPr lang="en-US" sz="1800" b="0" baseline="0" dirty="0" smtClean="0">
                <a:solidFill>
                  <a:srgbClr val="0066CC"/>
                </a:solidFill>
                <a:effectLst>
                  <a:outerShdw blurRad="38100" dist="38100" dir="2700000" algn="tl">
                    <a:srgbClr val="000000">
                      <a:alpha val="43137"/>
                    </a:srgbClr>
                  </a:outerShdw>
                </a:effectLst>
              </a:rPr>
              <a:t> </a:t>
            </a:r>
          </a:p>
          <a:p>
            <a:pPr marL="285750" indent="-285750" algn="l">
              <a:buFont typeface="Arial" panose="020B0604020202020204" pitchFamily="34" charset="0"/>
              <a:buChar char="•"/>
            </a:pPr>
            <a:endParaRPr lang="en-US" sz="1800" b="0" baseline="0" dirty="0" smtClean="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Does not contain any concentration of micro-organisms, parasites or any other substance which constitutes a potential human health risk;</a:t>
            </a:r>
          </a:p>
          <a:p>
            <a:pPr marL="285750" indent="-285750" algn="l">
              <a:buFont typeface="Arial" panose="020B0604020202020204" pitchFamily="34" charset="0"/>
              <a:buChar char="•"/>
            </a:pPr>
            <a:endParaRPr lang="en-US" sz="1800" dirty="0" smtClean="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Meets the minimum requirements (microbiological and chemical parameters and those relating to radioactivity) laid down by the directive.</a:t>
            </a:r>
          </a:p>
          <a:p>
            <a:pPr marL="285750" indent="-285750" algn="l">
              <a:buFont typeface="Arial" panose="020B0604020202020204" pitchFamily="34" charset="0"/>
              <a:buChar char="•"/>
            </a:pPr>
            <a:endParaRPr lang="en-US" sz="1800" dirty="0" smtClean="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Will take any other action needed in order to guarantee the healthiness and purity of water intended for human consumption.</a:t>
            </a:r>
          </a:p>
          <a:p>
            <a:pPr algn="just"/>
            <a:endParaRPr lang="en-US" sz="1800" b="0" dirty="0" smtClean="0">
              <a:solidFill>
                <a:srgbClr val="0066CC"/>
              </a:solidFill>
              <a:effectLst>
                <a:outerShdw blurRad="38100" dist="38100" dir="2700000" algn="tl">
                  <a:srgbClr val="000000">
                    <a:alpha val="43137"/>
                  </a:srgbClr>
                </a:outerShdw>
              </a:effectLst>
            </a:endParaRPr>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4</a:t>
            </a:fld>
            <a:endParaRPr lang="pt-PT" dirty="0"/>
          </a:p>
        </p:txBody>
      </p:sp>
    </p:spTree>
    <p:extLst>
      <p:ext uri="{BB962C8B-B14F-4D97-AF65-F5344CB8AC3E}">
        <p14:creationId xmlns:p14="http://schemas.microsoft.com/office/powerpoint/2010/main" val="4001927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dirty="0" smtClean="0"/>
              <a:t>Therefore, potable water undergoes</a:t>
            </a:r>
            <a:r>
              <a:rPr lang="en-US" sz="1800" baseline="0" dirty="0" smtClean="0"/>
              <a:t> chemical and microbiological safety assessment and treatment, in order to remove any harmful contaminants. The whole process is defined by the following steps: (1) </a:t>
            </a:r>
            <a:r>
              <a:rPr lang="en-US" sz="1200" b="0" i="0" kern="1200" dirty="0" smtClean="0">
                <a:solidFill>
                  <a:schemeClr val="tx1"/>
                </a:solidFill>
                <a:effectLst/>
                <a:latin typeface="+mn-lt"/>
                <a:ea typeface="+mn-ea"/>
                <a:cs typeface="+mn-cs"/>
              </a:rPr>
              <a:t>Collection; (2) Screening and Straining; (3) Chemical Addition; (4) Coagulation and Flocculation; (5) Sedimentation and (6) Clarification; (6) Filtration; (7) Disinfection ; (8) Storage ; (9) and finally Distribution.</a:t>
            </a:r>
            <a:endParaRPr lang="en-US" sz="180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5</a:t>
            </a:fld>
            <a:endParaRPr lang="pt-PT" dirty="0"/>
          </a:p>
        </p:txBody>
      </p:sp>
    </p:spTree>
    <p:extLst>
      <p:ext uri="{BB962C8B-B14F-4D97-AF65-F5344CB8AC3E}">
        <p14:creationId xmlns:p14="http://schemas.microsoft.com/office/powerpoint/2010/main" val="2747501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b="0" dirty="0" smtClean="0">
                <a:solidFill>
                  <a:srgbClr val="0066CC"/>
                </a:solidFill>
                <a:effectLst>
                  <a:outerShdw blurRad="38100" dist="38100" dir="2700000" algn="tl">
                    <a:srgbClr val="000000">
                      <a:alpha val="43137"/>
                    </a:srgbClr>
                  </a:outerShdw>
                </a:effectLst>
              </a:rPr>
              <a:t>The Drinking Water Directive applies to: </a:t>
            </a:r>
          </a:p>
          <a:p>
            <a:pPr algn="just"/>
            <a:endParaRPr lang="en-US" sz="1800" b="0" dirty="0" smtClean="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all distribution systems serving more than 50 people or supplying more than 10 cubic meter per day, but also distribution systems serving less than 50 people/supplying less than 10 cubic meter per day if the water is supplied as part of an economic activity;</a:t>
            </a:r>
          </a:p>
          <a:p>
            <a:pPr marL="285750" indent="-285750" algn="l">
              <a:buFont typeface="Arial" panose="020B0604020202020204" pitchFamily="34" charset="0"/>
              <a:buChar char="•"/>
            </a:pPr>
            <a:endParaRPr lang="en-US" sz="1800" dirty="0" smtClean="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drinking water from tankers;</a:t>
            </a:r>
          </a:p>
          <a:p>
            <a:pPr marL="285750" indent="-285750" algn="l">
              <a:buFont typeface="Arial" panose="020B0604020202020204" pitchFamily="34" charset="0"/>
              <a:buChar char="•"/>
            </a:pPr>
            <a:endParaRPr lang="en-US" sz="1800" dirty="0" smtClean="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drinking water in bottles or containers;</a:t>
            </a:r>
          </a:p>
          <a:p>
            <a:pPr marL="285750" indent="-285750" algn="l">
              <a:buFont typeface="Arial" panose="020B0604020202020204" pitchFamily="34" charset="0"/>
              <a:buChar char="•"/>
            </a:pPr>
            <a:endParaRPr lang="en-US" sz="1800" dirty="0" smtClean="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water used in the food-processing industry, unless the competent national authorities are satisfied that the quality of the water cannot affect the wholesomeness of the foodstuff in its finished form.</a:t>
            </a:r>
          </a:p>
          <a:p>
            <a:pPr algn="just"/>
            <a:endParaRPr lang="en-US" sz="1800" b="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6</a:t>
            </a:fld>
            <a:endParaRPr lang="pt-PT" dirty="0"/>
          </a:p>
        </p:txBody>
      </p:sp>
    </p:spTree>
    <p:extLst>
      <p:ext uri="{BB962C8B-B14F-4D97-AF65-F5344CB8AC3E}">
        <p14:creationId xmlns:p14="http://schemas.microsoft.com/office/powerpoint/2010/main" val="34479734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dirty="0" smtClean="0"/>
              <a:t>The Drinking Water Directive does not apply to: </a:t>
            </a:r>
          </a:p>
          <a:p>
            <a:pPr algn="just"/>
            <a:endParaRPr lang="en-US" sz="1800" dirty="0" smtClean="0"/>
          </a:p>
          <a:p>
            <a:pPr marL="285750" indent="-285750" algn="l">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natural mineral waters </a:t>
            </a:r>
            <a:r>
              <a:rPr lang="en-US" sz="1800" dirty="0" err="1" smtClean="0">
                <a:solidFill>
                  <a:srgbClr val="0066CC"/>
                </a:solidFill>
                <a:effectLst>
                  <a:outerShdw blurRad="38100" dist="38100" dir="2700000" algn="tl">
                    <a:srgbClr val="000000">
                      <a:alpha val="43137"/>
                    </a:srgbClr>
                  </a:outerShdw>
                </a:effectLst>
              </a:rPr>
              <a:t>recognised</a:t>
            </a:r>
            <a:r>
              <a:rPr lang="en-US" sz="1800" dirty="0" smtClean="0">
                <a:solidFill>
                  <a:srgbClr val="0066CC"/>
                </a:solidFill>
                <a:effectLst>
                  <a:outerShdw blurRad="38100" dist="38100" dir="2700000" algn="tl">
                    <a:srgbClr val="000000">
                      <a:alpha val="43137"/>
                    </a:srgbClr>
                  </a:outerShdw>
                </a:effectLst>
              </a:rPr>
              <a:t> as such by the competent national authorities; and</a:t>
            </a:r>
          </a:p>
          <a:p>
            <a:pPr marL="285750" indent="-285750" algn="l">
              <a:buFont typeface="Arial" panose="020B0604020202020204" pitchFamily="34" charset="0"/>
              <a:buChar char="•"/>
            </a:pPr>
            <a:endParaRPr lang="en-US" sz="1800" dirty="0" smtClean="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waters which are medicinal products for human use.</a:t>
            </a:r>
          </a:p>
          <a:p>
            <a:pPr algn="just"/>
            <a:endParaRPr lang="en-US" sz="180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7</a:t>
            </a:fld>
            <a:endParaRPr lang="pt-PT" dirty="0"/>
          </a:p>
        </p:txBody>
      </p:sp>
    </p:spTree>
    <p:extLst>
      <p:ext uri="{BB962C8B-B14F-4D97-AF65-F5344CB8AC3E}">
        <p14:creationId xmlns:p14="http://schemas.microsoft.com/office/powerpoint/2010/main" val="1895986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dirty="0" smtClean="0"/>
              <a:t>The current directive requires the </a:t>
            </a:r>
            <a:r>
              <a:rPr lang="en-US" sz="1800" dirty="0" err="1" smtClean="0"/>
              <a:t>monitorisation</a:t>
            </a:r>
            <a:r>
              <a:rPr lang="en-US" sz="1800" dirty="0" smtClean="0"/>
              <a:t> of E. coli and Enterococci, with 0 colony forming units per 100 ml for distribution water </a:t>
            </a:r>
          </a:p>
          <a:p>
            <a:pPr algn="just"/>
            <a:endParaRPr lang="en-US" sz="1800" dirty="0" smtClean="0"/>
          </a:p>
          <a:p>
            <a:pPr algn="just"/>
            <a:r>
              <a:rPr lang="en-US" sz="1800" dirty="0" smtClean="0"/>
              <a:t>And above plus Pseudomonas aeruginosa, but per 250 ml for bottled or containment water. For this kind of water also colony count at 22 ºC and 37 ºC is used with the parametric limits of 100 and 20 colony forming units per ml, respectively.</a:t>
            </a:r>
          </a:p>
          <a:p>
            <a:pPr algn="just"/>
            <a:endParaRPr lang="en-US" sz="1800" dirty="0" smtClean="0"/>
          </a:p>
          <a:p>
            <a:pPr algn="just"/>
            <a:r>
              <a:rPr lang="en-US" sz="1800" dirty="0" smtClean="0"/>
              <a:t>This is considered the basic parameters,</a:t>
            </a:r>
            <a:r>
              <a:rPr lang="en-US" sz="1800" baseline="0" dirty="0" smtClean="0"/>
              <a:t> to which countries may add local ones based on their own health protection policies and epidemiological concerns. This posture opened a window to what is now considered a way forward based on Health Risk Assessment.</a:t>
            </a:r>
            <a:endParaRPr lang="en-US" sz="180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8</a:t>
            </a:fld>
            <a:endParaRPr lang="pt-PT" dirty="0"/>
          </a:p>
        </p:txBody>
      </p:sp>
    </p:spTree>
    <p:extLst>
      <p:ext uri="{BB962C8B-B14F-4D97-AF65-F5344CB8AC3E}">
        <p14:creationId xmlns:p14="http://schemas.microsoft.com/office/powerpoint/2010/main" val="2587564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0" dirty="0" smtClean="0">
                <a:solidFill>
                  <a:srgbClr val="0066CC"/>
                </a:solidFill>
                <a:effectLst>
                  <a:outerShdw blurRad="38100" dist="38100" dir="2700000" algn="tl">
                    <a:srgbClr val="000000">
                      <a:alpha val="43137"/>
                    </a:srgbClr>
                  </a:outerShdw>
                </a:effectLst>
              </a:rPr>
              <a:t>But what happened to fungi? </a:t>
            </a:r>
            <a:r>
              <a:rPr lang="en-US" sz="1800" dirty="0" smtClean="0">
                <a:solidFill>
                  <a:srgbClr val="0066CC"/>
                </a:solidFill>
                <a:effectLst>
                  <a:outerShdw blurRad="38100" dist="38100" dir="2700000" algn="tl">
                    <a:srgbClr val="000000">
                      <a:alpha val="43137"/>
                    </a:srgbClr>
                  </a:outerShdw>
                </a:effectLst>
              </a:rPr>
              <a:t>Some integrate the total colony count at 22 and at 37 ºC but most fungi are slow growing compared to bacteria that will take up space and nutrients so they won’t show up </a:t>
            </a:r>
          </a:p>
          <a:p>
            <a:pPr algn="just"/>
            <a:endParaRPr lang="en-US" sz="1800" b="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9</a:t>
            </a:fld>
            <a:endParaRPr lang="pt-PT" dirty="0"/>
          </a:p>
        </p:txBody>
      </p:sp>
    </p:spTree>
    <p:extLst>
      <p:ext uri="{BB962C8B-B14F-4D97-AF65-F5344CB8AC3E}">
        <p14:creationId xmlns:p14="http://schemas.microsoft.com/office/powerpoint/2010/main" val="30582411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b="0" dirty="0" smtClean="0">
                <a:solidFill>
                  <a:srgbClr val="0066CC"/>
                </a:solidFill>
                <a:effectLst>
                  <a:outerShdw blurRad="38100" dist="38100" dir="2700000" algn="tl">
                    <a:srgbClr val="000000">
                      <a:alpha val="43137"/>
                    </a:srgbClr>
                  </a:outerShdw>
                </a:effectLst>
              </a:rPr>
              <a:t>Look at where we can get the water from.</a:t>
            </a:r>
            <a:r>
              <a:rPr lang="en-US" sz="1800" b="0" baseline="0" dirty="0" smtClean="0">
                <a:solidFill>
                  <a:srgbClr val="0066CC"/>
                </a:solidFill>
                <a:effectLst>
                  <a:outerShdw blurRad="38100" dist="38100" dir="2700000" algn="tl">
                    <a:srgbClr val="000000">
                      <a:alpha val="43137"/>
                    </a:srgbClr>
                  </a:outerShdw>
                </a:effectLst>
              </a:rPr>
              <a:t> A</a:t>
            </a:r>
            <a:r>
              <a:rPr lang="en-US" sz="1800" b="0" dirty="0" smtClean="0">
                <a:solidFill>
                  <a:srgbClr val="0066CC"/>
                </a:solidFill>
                <a:effectLst>
                  <a:outerShdw blurRad="38100" dist="38100" dir="2700000" algn="tl">
                    <a:srgbClr val="000000">
                      <a:alpha val="43137"/>
                    </a:srgbClr>
                  </a:outerShdw>
                </a:effectLst>
              </a:rPr>
              <a:t>lthough, I’m not aware that we desalinate</a:t>
            </a:r>
            <a:r>
              <a:rPr lang="en-US" sz="1800" b="0" baseline="0" dirty="0" smtClean="0">
                <a:solidFill>
                  <a:srgbClr val="0066CC"/>
                </a:solidFill>
                <a:effectLst>
                  <a:outerShdw blurRad="38100" dist="38100" dir="2700000" algn="tl">
                    <a:srgbClr val="000000">
                      <a:alpha val="43137"/>
                    </a:srgbClr>
                  </a:outerShdw>
                </a:effectLst>
              </a:rPr>
              <a:t> sea water to turn into drinking water in Europe for now. But with the desertification of the south of Europe and Global warming, the growing scarcity of drinking water might lead to moving in that direction, as other countries currently do, namely Israel.</a:t>
            </a:r>
            <a:endParaRPr lang="en-US" sz="1800" b="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10</a:t>
            </a:fld>
            <a:endParaRPr lang="pt-PT" dirty="0"/>
          </a:p>
        </p:txBody>
      </p:sp>
    </p:spTree>
    <p:extLst>
      <p:ext uri="{BB962C8B-B14F-4D97-AF65-F5344CB8AC3E}">
        <p14:creationId xmlns:p14="http://schemas.microsoft.com/office/powerpoint/2010/main" val="7409959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b="0" dirty="0" smtClean="0">
                <a:solidFill>
                  <a:srgbClr val="0066CC"/>
                </a:solidFill>
                <a:effectLst>
                  <a:outerShdw blurRad="38100" dist="38100" dir="2700000" algn="tl">
                    <a:srgbClr val="000000">
                      <a:alpha val="43137"/>
                    </a:srgbClr>
                  </a:outerShdw>
                </a:effectLst>
              </a:rPr>
              <a:t>Parameters of bathing/recreational water: </a:t>
            </a:r>
          </a:p>
          <a:p>
            <a:pPr algn="just"/>
            <a:endParaRPr lang="en-US" sz="1800" b="0" dirty="0" smtClean="0">
              <a:solidFill>
                <a:srgbClr val="0066CC"/>
              </a:solidFill>
              <a:effectLst>
                <a:outerShdw blurRad="38100" dist="38100" dir="2700000" algn="tl">
                  <a:srgbClr val="000000">
                    <a:alpha val="43137"/>
                  </a:srgbClr>
                </a:outerShdw>
              </a:effectLst>
            </a:endParaRPr>
          </a:p>
          <a:p>
            <a:pPr marL="285750" indent="-285750" algn="just">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Are based on categories of Enterococci and E. coli counts per 100 ml</a:t>
            </a:r>
          </a:p>
          <a:p>
            <a:pPr marL="285750" indent="-285750" algn="just">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There’s a tendency to move towards modeling;</a:t>
            </a:r>
          </a:p>
          <a:p>
            <a:pPr marL="285750" indent="-285750" algn="just">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There are no new parameters in store for the review due in 2020;</a:t>
            </a:r>
          </a:p>
          <a:p>
            <a:pPr marL="285750" indent="-285750" algn="just">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Based on WHO’s Guidelines for safe creational water environments;</a:t>
            </a:r>
          </a:p>
          <a:p>
            <a:pPr marL="285750" indent="-285750" algn="just">
              <a:buFont typeface="Arial" panose="020B0604020202020204" pitchFamily="34" charset="0"/>
              <a:buChar char="•"/>
            </a:pPr>
            <a:r>
              <a:rPr lang="en-US" sz="1800" dirty="0" smtClean="0">
                <a:solidFill>
                  <a:srgbClr val="0066CC"/>
                </a:solidFill>
                <a:effectLst>
                  <a:outerShdw blurRad="38100" dist="38100" dir="2700000" algn="tl">
                    <a:srgbClr val="000000">
                      <a:alpha val="43137"/>
                    </a:srgbClr>
                  </a:outerShdw>
                </a:effectLst>
              </a:rPr>
              <a:t>HAB will need to be added soon.</a:t>
            </a:r>
          </a:p>
          <a:p>
            <a:pPr algn="just"/>
            <a:endParaRPr lang="en-US" sz="1800" b="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11</a:t>
            </a:fld>
            <a:endParaRPr lang="pt-PT" dirty="0"/>
          </a:p>
        </p:txBody>
      </p:sp>
    </p:spTree>
    <p:extLst>
      <p:ext uri="{BB962C8B-B14F-4D97-AF65-F5344CB8AC3E}">
        <p14:creationId xmlns:p14="http://schemas.microsoft.com/office/powerpoint/2010/main" val="4039709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0" dirty="0" smtClean="0">
                <a:solidFill>
                  <a:srgbClr val="0066CC"/>
                </a:solidFill>
                <a:effectLst>
                  <a:outerShdw blurRad="38100" dist="38100" dir="2700000" algn="tl">
                    <a:srgbClr val="000000">
                      <a:alpha val="43137"/>
                    </a:srgbClr>
                  </a:outerShdw>
                </a:effectLst>
              </a:rPr>
              <a:t>Again, no fungi! But do we need it? Please raise one arm if you think we should include fungi in water safety regulation!</a:t>
            </a:r>
            <a:endParaRPr lang="pt-PT" sz="1800" b="0" dirty="0" smtClean="0"/>
          </a:p>
          <a:p>
            <a:pPr algn="just"/>
            <a:endParaRPr lang="en-US" sz="1800" dirty="0" smtClean="0"/>
          </a:p>
          <a:p>
            <a:pPr algn="just"/>
            <a:r>
              <a:rPr lang="en-US" sz="1800" dirty="0" smtClean="0"/>
              <a:t>(COUNT</a:t>
            </a:r>
            <a:r>
              <a:rPr lang="en-US" sz="1800" baseline="0" dirty="0" smtClean="0"/>
              <a:t> HOW MANY!)</a:t>
            </a:r>
            <a:endParaRPr lang="en-US" sz="180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12</a:t>
            </a:fld>
            <a:endParaRPr lang="pt-PT" dirty="0"/>
          </a:p>
        </p:txBody>
      </p:sp>
    </p:spTree>
    <p:extLst>
      <p:ext uri="{BB962C8B-B14F-4D97-AF65-F5344CB8AC3E}">
        <p14:creationId xmlns:p14="http://schemas.microsoft.com/office/powerpoint/2010/main" val="484088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a:xfrm>
            <a:off x="685800" y="4400550"/>
            <a:ext cx="5486400" cy="4415646"/>
          </a:xfrm>
        </p:spPr>
        <p:txBody>
          <a:bodyPr/>
          <a:lstStyle/>
          <a:p>
            <a:pPr algn="just"/>
            <a:r>
              <a:rPr lang="en-US" sz="1600" dirty="0" smtClean="0"/>
              <a:t>The fecal pollution pathways are fairly well </a:t>
            </a:r>
            <a:r>
              <a:rPr lang="en-US" sz="1600" dirty="0" err="1" smtClean="0"/>
              <a:t>characterised</a:t>
            </a:r>
            <a:r>
              <a:rPr lang="en-US" sz="1600" dirty="0" smtClean="0"/>
              <a:t>. Especially since quantitative microbial risk assessment and modelling of pollution flows are being developed as means to predict the effect of exposure and waterborne propagation. We know now that sand is part of the water masses diffuse pollution equation, with run off and tide retraction and not only. </a:t>
            </a:r>
          </a:p>
          <a:p>
            <a:endParaRPr lang="pt-PT"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13</a:t>
            </a:fld>
            <a:endParaRPr lang="pt-PT"/>
          </a:p>
        </p:txBody>
      </p:sp>
    </p:spTree>
    <p:extLst>
      <p:ext uri="{BB962C8B-B14F-4D97-AF65-F5344CB8AC3E}">
        <p14:creationId xmlns:p14="http://schemas.microsoft.com/office/powerpoint/2010/main" val="18675416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dirty="0" smtClean="0"/>
              <a:t>One thing that people working with water quality rarely considered until recently, were the effects of fungi in our health. More extendedly, also the health of a whole interactive biological community, Animals and Plants included. </a:t>
            </a:r>
            <a:endParaRPr lang="pt-PT" sz="180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14</a:t>
            </a:fld>
            <a:endParaRPr lang="pt-PT" dirty="0"/>
          </a:p>
        </p:txBody>
      </p:sp>
    </p:spTree>
    <p:extLst>
      <p:ext uri="{BB962C8B-B14F-4D97-AF65-F5344CB8AC3E}">
        <p14:creationId xmlns:p14="http://schemas.microsoft.com/office/powerpoint/2010/main" val="160694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dirty="0" smtClean="0"/>
              <a:t>On the left you can see a list of people and countries involved in this study. On the right, one of the reasons why people got involved: protecting the health of children playing with sand.</a:t>
            </a:r>
          </a:p>
          <a:p>
            <a:pPr algn="just"/>
            <a:r>
              <a:rPr lang="en-US" sz="1800" dirty="0" smtClean="0"/>
              <a:t>It was an ambitious initiative and we had very little financing for it. Personal motivation was thus the driving force of this project and financing is being used for meetings calibration and reporting in open access.</a:t>
            </a:r>
          </a:p>
          <a:p>
            <a:pPr algn="just"/>
            <a:r>
              <a:rPr lang="en-US" sz="1800" dirty="0" smtClean="0"/>
              <a:t>However, this initiative will inform us also not only of our</a:t>
            </a:r>
            <a:r>
              <a:rPr lang="en-US" sz="1800" baseline="0" dirty="0" smtClean="0"/>
              <a:t> exposure to fungi at the beach but also what populates European inland and costal water shores that inevitably contributes for the disperse fungal flora in water and eventually our drinking water sources</a:t>
            </a:r>
            <a:endParaRPr lang="en-US" sz="1800" dirty="0" smtClean="0"/>
          </a:p>
          <a:p>
            <a:endParaRPr lang="pt-PT"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15</a:t>
            </a:fld>
            <a:endParaRPr lang="pt-PT"/>
          </a:p>
        </p:txBody>
      </p:sp>
    </p:spTree>
    <p:extLst>
      <p:ext uri="{BB962C8B-B14F-4D97-AF65-F5344CB8AC3E}">
        <p14:creationId xmlns:p14="http://schemas.microsoft.com/office/powerpoint/2010/main" val="2712494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a:xfrm>
            <a:off x="685800" y="4400549"/>
            <a:ext cx="5486400" cy="4467405"/>
          </a:xfrm>
        </p:spPr>
        <p:txBody>
          <a:bodyPr/>
          <a:lstStyle/>
          <a:p>
            <a:pPr algn="just"/>
            <a:r>
              <a:rPr lang="en-US" sz="1600" dirty="0" smtClean="0"/>
              <a:t>For fungal Parameters we chose:</a:t>
            </a:r>
          </a:p>
          <a:p>
            <a:pPr algn="just"/>
            <a:r>
              <a:rPr lang="en-US" sz="1600" dirty="0" smtClean="0"/>
              <a:t>A. Dermatophytes – indicators of human/animal dermal contamination (including the </a:t>
            </a:r>
            <a:r>
              <a:rPr lang="en-US" sz="1600" dirty="0" err="1" smtClean="0"/>
              <a:t>Arthroderma</a:t>
            </a:r>
            <a:r>
              <a:rPr lang="en-US" sz="1600" dirty="0" smtClean="0"/>
              <a:t> </a:t>
            </a:r>
            <a:r>
              <a:rPr lang="en-US" sz="1600" dirty="0" err="1" smtClean="0"/>
              <a:t>insingulare</a:t>
            </a:r>
            <a:r>
              <a:rPr lang="en-US" sz="1600" dirty="0" smtClean="0"/>
              <a:t> complex, formerly known as </a:t>
            </a:r>
            <a:r>
              <a:rPr lang="en-US" sz="1600" dirty="0" err="1" smtClean="0"/>
              <a:t>Trichophyton</a:t>
            </a:r>
            <a:r>
              <a:rPr lang="en-US" sz="1600" dirty="0" smtClean="0"/>
              <a:t> </a:t>
            </a:r>
            <a:r>
              <a:rPr lang="en-US" sz="1600" dirty="0" err="1" smtClean="0"/>
              <a:t>terrestre</a:t>
            </a:r>
            <a:r>
              <a:rPr lang="en-US" sz="1600" dirty="0" smtClean="0"/>
              <a:t>)</a:t>
            </a:r>
          </a:p>
          <a:p>
            <a:pPr algn="just"/>
            <a:r>
              <a:rPr lang="en-US" sz="1600" dirty="0" smtClean="0"/>
              <a:t>B. Candida </a:t>
            </a:r>
            <a:r>
              <a:rPr lang="en-US" sz="1600" dirty="0" err="1" smtClean="0"/>
              <a:t>albicans</a:t>
            </a:r>
            <a:r>
              <a:rPr lang="en-US" sz="1600" dirty="0" smtClean="0"/>
              <a:t> – indicator of human fecal contamination</a:t>
            </a:r>
          </a:p>
          <a:p>
            <a:pPr algn="just"/>
            <a:r>
              <a:rPr lang="en-US" sz="1600" dirty="0" smtClean="0"/>
              <a:t>C. Allergenic fungi – Aspergillus, </a:t>
            </a:r>
            <a:r>
              <a:rPr lang="en-US" sz="1600" dirty="0" err="1" smtClean="0"/>
              <a:t>Penicillium</a:t>
            </a:r>
            <a:r>
              <a:rPr lang="en-US" sz="1600" dirty="0" smtClean="0"/>
              <a:t> for example</a:t>
            </a:r>
          </a:p>
          <a:p>
            <a:pPr algn="just"/>
            <a:r>
              <a:rPr lang="en-US" sz="1600" dirty="0" smtClean="0"/>
              <a:t>D. Total number of fungal colonies per gram of sand</a:t>
            </a:r>
          </a:p>
          <a:p>
            <a:pPr algn="just"/>
            <a:r>
              <a:rPr lang="en-US" sz="1600" dirty="0" smtClean="0"/>
              <a:t>Geo parameters:</a:t>
            </a:r>
          </a:p>
          <a:p>
            <a:pPr algn="just"/>
            <a:r>
              <a:rPr lang="en-US" sz="1600" dirty="0" smtClean="0"/>
              <a:t>The target was all of Europe, sectioned by climates, geological characteristics and fresh water and seawater, with a strong participation of the Mediterranean coast, where tourists tend to congregate the most during warm months.</a:t>
            </a:r>
          </a:p>
          <a:p>
            <a:pPr algn="just"/>
            <a:r>
              <a:rPr lang="en-US" sz="1600" dirty="0" smtClean="0"/>
              <a:t>Methods:</a:t>
            </a:r>
          </a:p>
          <a:p>
            <a:pPr algn="just"/>
            <a:r>
              <a:rPr lang="en-US" sz="1600" dirty="0" smtClean="0"/>
              <a:t>Culture and quantification in </a:t>
            </a:r>
            <a:r>
              <a:rPr lang="en-US" sz="1600" dirty="0" err="1" smtClean="0"/>
              <a:t>Sabouraud</a:t>
            </a:r>
            <a:r>
              <a:rPr lang="en-US" sz="1600" dirty="0" smtClean="0"/>
              <a:t> and </a:t>
            </a:r>
            <a:r>
              <a:rPr lang="en-US" sz="1600" dirty="0" err="1" smtClean="0"/>
              <a:t>Mycosel</a:t>
            </a:r>
            <a:r>
              <a:rPr lang="en-US" sz="1600" dirty="0" smtClean="0"/>
              <a:t> at 27.5 </a:t>
            </a:r>
            <a:r>
              <a:rPr lang="en-US" sz="1600" baseline="30000" dirty="0" err="1" smtClean="0"/>
              <a:t>o</a:t>
            </a:r>
            <a:r>
              <a:rPr lang="en-US" sz="1600" dirty="0" err="1" smtClean="0"/>
              <a:t>C</a:t>
            </a:r>
            <a:r>
              <a:rPr lang="en-US" sz="1600" dirty="0" smtClean="0"/>
              <a:t> and 37 </a:t>
            </a:r>
            <a:r>
              <a:rPr lang="en-US" sz="1600" baseline="30000" dirty="0" err="1" smtClean="0"/>
              <a:t>o</a:t>
            </a:r>
            <a:r>
              <a:rPr lang="en-US" sz="1600" dirty="0" err="1" smtClean="0"/>
              <a:t>C</a:t>
            </a:r>
            <a:endParaRPr lang="en-US" sz="1600" dirty="0" smtClean="0"/>
          </a:p>
          <a:p>
            <a:pPr algn="just"/>
            <a:r>
              <a:rPr lang="en-US" sz="1600" dirty="0" smtClean="0"/>
              <a:t>Identification was done by phenotypic characteristics, Mass Spectroscopy (MALDI-TOF) and Molecular Biology (sequencing)</a:t>
            </a:r>
          </a:p>
          <a:p>
            <a:endParaRPr lang="pt-PT"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16</a:t>
            </a:fld>
            <a:endParaRPr lang="pt-PT"/>
          </a:p>
        </p:txBody>
      </p:sp>
    </p:spTree>
    <p:extLst>
      <p:ext uri="{BB962C8B-B14F-4D97-AF65-F5344CB8AC3E}">
        <p14:creationId xmlns:p14="http://schemas.microsoft.com/office/powerpoint/2010/main" val="10908463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algn="just"/>
            <a:r>
              <a:rPr lang="en-US" sz="1800" dirty="0" smtClean="0"/>
              <a:t>Type of beach (Urban or not), Humidity, hours of sunshine, date of sampling, maximum temperature at sampling day, and any extreme weather events during the past 7 days? </a:t>
            </a:r>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17</a:t>
            </a:fld>
            <a:endParaRPr lang="pt-PT"/>
          </a:p>
        </p:txBody>
      </p:sp>
    </p:spTree>
    <p:extLst>
      <p:ext uri="{BB962C8B-B14F-4D97-AF65-F5344CB8AC3E}">
        <p14:creationId xmlns:p14="http://schemas.microsoft.com/office/powerpoint/2010/main" val="1106648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a:xfrm>
            <a:off x="685800" y="4400549"/>
            <a:ext cx="5486400" cy="4467405"/>
          </a:xfrm>
        </p:spPr>
        <p:txBody>
          <a:bodyPr/>
          <a:lstStyle/>
          <a:p>
            <a:pPr algn="just"/>
            <a:r>
              <a:rPr lang="en-US" sz="1800" dirty="0" smtClean="0"/>
              <a:t>…and here you see the sites under study. In order to achieve some robustness we aggregated some of the sampling sites in 4 regions. Northwest Europe, Southwest Europe, Mediterranean and Adriatic Seas and the Black Sea. When we have all the data we may structure our analysis differently though.</a:t>
            </a:r>
          </a:p>
          <a:p>
            <a:pPr algn="just"/>
            <a:r>
              <a:rPr lang="en-US" sz="1800" dirty="0" smtClean="0"/>
              <a:t>In Portugal we studied two beaches of transition waters in Lisbon (</a:t>
            </a:r>
            <a:r>
              <a:rPr lang="en-US" sz="1800" dirty="0" err="1" smtClean="0"/>
              <a:t>Carcavelos</a:t>
            </a:r>
            <a:r>
              <a:rPr lang="en-US" sz="1800" dirty="0" smtClean="0"/>
              <a:t>, </a:t>
            </a:r>
            <a:r>
              <a:rPr lang="en-US" sz="1800" dirty="0" err="1" smtClean="0"/>
              <a:t>Cascais</a:t>
            </a:r>
            <a:r>
              <a:rPr lang="en-US" sz="1800" dirty="0" smtClean="0"/>
              <a:t> and </a:t>
            </a:r>
            <a:r>
              <a:rPr lang="en-US" sz="1800" dirty="0" err="1" smtClean="0"/>
              <a:t>Alburrica</a:t>
            </a:r>
            <a:r>
              <a:rPr lang="en-US" sz="1800" dirty="0" smtClean="0"/>
              <a:t>, Barreiro), one in Algarve, in the South (Praia Verde, Castro </a:t>
            </a:r>
            <a:r>
              <a:rPr lang="en-US" sz="1800" dirty="0" err="1" smtClean="0"/>
              <a:t>Marim</a:t>
            </a:r>
            <a:r>
              <a:rPr lang="en-US" sz="1800" dirty="0" smtClean="0"/>
              <a:t>), some inland beaches in </a:t>
            </a:r>
            <a:r>
              <a:rPr lang="en-US" sz="1800" dirty="0" err="1" smtClean="0"/>
              <a:t>Tràs</a:t>
            </a:r>
            <a:r>
              <a:rPr lang="en-US" sz="1800" dirty="0" smtClean="0"/>
              <a:t>-</a:t>
            </a:r>
            <a:r>
              <a:rPr lang="en-US" sz="1800" dirty="0" err="1" smtClean="0"/>
              <a:t>os</a:t>
            </a:r>
            <a:r>
              <a:rPr lang="en-US" sz="1800" dirty="0" smtClean="0"/>
              <a:t>-Montes (North East) and on the coast in the North: </a:t>
            </a:r>
            <a:r>
              <a:rPr lang="en-US" sz="1800" dirty="0" err="1" smtClean="0"/>
              <a:t>Matosinhos</a:t>
            </a:r>
            <a:r>
              <a:rPr lang="en-US" sz="1800" dirty="0" smtClean="0"/>
              <a:t>, Porto.</a:t>
            </a:r>
          </a:p>
          <a:p>
            <a:endParaRPr lang="pt-PT"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18</a:t>
            </a:fld>
            <a:endParaRPr lang="pt-PT"/>
          </a:p>
        </p:txBody>
      </p:sp>
    </p:spTree>
    <p:extLst>
      <p:ext uri="{BB962C8B-B14F-4D97-AF65-F5344CB8AC3E}">
        <p14:creationId xmlns:p14="http://schemas.microsoft.com/office/powerpoint/2010/main" val="5167570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a:xfrm>
            <a:off x="685800" y="4400549"/>
            <a:ext cx="5486400" cy="4467405"/>
          </a:xfrm>
        </p:spPr>
        <p:txBody>
          <a:bodyPr/>
          <a:lstStyle/>
          <a:p>
            <a:pPr marL="0" indent="0" defTabSz="180975">
              <a:buNone/>
            </a:pPr>
            <a:r>
              <a:rPr lang="en-US" sz="1600" kern="1200" dirty="0" smtClean="0">
                <a:solidFill>
                  <a:srgbClr val="0070C0"/>
                </a:solidFill>
                <a:effectLst>
                  <a:outerShdw blurRad="38100" dist="38100" dir="2700000" algn="tl">
                    <a:srgbClr val="000000">
                      <a:alpha val="43137"/>
                    </a:srgbClr>
                  </a:outerShdw>
                </a:effectLst>
                <a:latin typeface="+mn-lt"/>
                <a:ea typeface="+mn-ea"/>
                <a:cs typeface="+mn-cs"/>
              </a:rPr>
              <a:t>In short, we should</a:t>
            </a:r>
            <a:r>
              <a:rPr lang="en-US" sz="1600" kern="1200" baseline="0" dirty="0" smtClean="0">
                <a:solidFill>
                  <a:srgbClr val="0070C0"/>
                </a:solidFill>
                <a:effectLst>
                  <a:outerShdw blurRad="38100" dist="38100" dir="2700000" algn="tl">
                    <a:srgbClr val="000000">
                      <a:alpha val="43137"/>
                    </a:srgbClr>
                  </a:outerShdw>
                </a:effectLst>
                <a:latin typeface="+mn-lt"/>
                <a:ea typeface="+mn-ea"/>
                <a:cs typeface="+mn-cs"/>
              </a:rPr>
              <a:t> consider the following</a:t>
            </a:r>
            <a:endParaRPr lang="en-US" sz="1600" kern="1200" dirty="0" smtClean="0">
              <a:solidFill>
                <a:srgbClr val="0070C0"/>
              </a:solidFill>
              <a:effectLst>
                <a:outerShdw blurRad="38100" dist="38100" dir="2700000" algn="tl">
                  <a:srgbClr val="000000">
                    <a:alpha val="43137"/>
                  </a:srgbClr>
                </a:outerShdw>
              </a:effectLst>
              <a:latin typeface="+mn-lt"/>
              <a:ea typeface="+mn-ea"/>
              <a:cs typeface="+mn-cs"/>
            </a:endParaRPr>
          </a:p>
          <a:p>
            <a:pPr marL="0" indent="0" defTabSz="180975">
              <a:buNone/>
            </a:pPr>
            <a:endParaRPr lang="en-US" sz="1600" kern="1200" dirty="0" smtClean="0">
              <a:solidFill>
                <a:srgbClr val="0070C0"/>
              </a:solidFill>
              <a:effectLst>
                <a:outerShdw blurRad="38100" dist="38100" dir="2700000" algn="tl">
                  <a:srgbClr val="000000">
                    <a:alpha val="43137"/>
                  </a:srgbClr>
                </a:outerShdw>
              </a:effectLst>
              <a:latin typeface="+mn-lt"/>
              <a:ea typeface="+mn-ea"/>
              <a:cs typeface="+mn-cs"/>
            </a:endParaRPr>
          </a:p>
          <a:p>
            <a:pPr marL="342900" indent="-342900" defTabSz="180975">
              <a:buAutoNum type="arabicPeriod"/>
            </a:pPr>
            <a:r>
              <a:rPr lang="en-US" sz="1100" kern="1200" dirty="0" smtClean="0">
                <a:solidFill>
                  <a:srgbClr val="0070C0"/>
                </a:solidFill>
                <a:effectLst>
                  <a:outerShdw blurRad="38100" dist="38100" dir="2700000" algn="tl">
                    <a:srgbClr val="000000">
                      <a:alpha val="43137"/>
                    </a:srgbClr>
                  </a:outerShdw>
                </a:effectLst>
                <a:latin typeface="+mn-lt"/>
                <a:ea typeface="+mn-ea"/>
                <a:cs typeface="+mn-cs"/>
              </a:rPr>
              <a:t>Our water sources are influenced by fungi even though we don’t monitor them in quality assessment.</a:t>
            </a:r>
          </a:p>
          <a:p>
            <a:pPr marL="342900" indent="-342900" defTabSz="180975">
              <a:buAutoNum type="arabicPeriod"/>
            </a:pPr>
            <a:endParaRPr lang="en-US" sz="1100" kern="1200" dirty="0" smtClean="0">
              <a:solidFill>
                <a:srgbClr val="0070C0"/>
              </a:solidFill>
              <a:effectLst>
                <a:outerShdw blurRad="38100" dist="38100" dir="2700000" algn="tl">
                  <a:srgbClr val="000000">
                    <a:alpha val="43137"/>
                  </a:srgbClr>
                </a:outerShdw>
              </a:effectLst>
              <a:latin typeface="+mn-lt"/>
              <a:ea typeface="+mn-ea"/>
              <a:cs typeface="+mn-cs"/>
            </a:endParaRPr>
          </a:p>
          <a:p>
            <a:pPr marL="342900" indent="-342900" defTabSz="180975">
              <a:buAutoNum type="arabicPeriod"/>
            </a:pPr>
            <a:r>
              <a:rPr lang="en-US" sz="1100" kern="1200" dirty="0" smtClean="0">
                <a:solidFill>
                  <a:srgbClr val="0070C0"/>
                </a:solidFill>
                <a:effectLst>
                  <a:outerShdw blurRad="38100" dist="38100" dir="2700000" algn="tl">
                    <a:srgbClr val="000000">
                      <a:alpha val="43137"/>
                    </a:srgbClr>
                  </a:outerShdw>
                </a:effectLst>
                <a:latin typeface="+mn-lt"/>
                <a:ea typeface="+mn-ea"/>
                <a:cs typeface="+mn-cs"/>
              </a:rPr>
              <a:t>Fungi pose a risk for a more fragile segment of the population that can be found basically everywhere, but especially Hospitals and nursing homes</a:t>
            </a:r>
          </a:p>
          <a:p>
            <a:pPr marL="342900" indent="-342900" defTabSz="180975">
              <a:buAutoNum type="arabicPeriod"/>
            </a:pPr>
            <a:endParaRPr lang="en-US" sz="1100" kern="1200" dirty="0" smtClean="0">
              <a:solidFill>
                <a:srgbClr val="0070C0"/>
              </a:solidFill>
              <a:effectLst>
                <a:outerShdw blurRad="38100" dist="38100" dir="2700000" algn="tl">
                  <a:srgbClr val="000000">
                    <a:alpha val="43137"/>
                  </a:srgbClr>
                </a:outerShdw>
              </a:effectLst>
              <a:latin typeface="+mn-lt"/>
              <a:ea typeface="+mn-ea"/>
              <a:cs typeface="+mn-cs"/>
            </a:endParaRPr>
          </a:p>
          <a:p>
            <a:pPr marL="342900" indent="-342900" defTabSz="180975">
              <a:buAutoNum type="arabicPeriod"/>
            </a:pPr>
            <a:r>
              <a:rPr lang="en-US" sz="1100" kern="1200" dirty="0" smtClean="0">
                <a:solidFill>
                  <a:srgbClr val="0070C0"/>
                </a:solidFill>
                <a:effectLst>
                  <a:outerShdw blurRad="38100" dist="38100" dir="2700000" algn="tl">
                    <a:srgbClr val="000000">
                      <a:alpha val="43137"/>
                    </a:srgbClr>
                  </a:outerShdw>
                </a:effectLst>
                <a:latin typeface="+mn-lt"/>
                <a:ea typeface="+mn-ea"/>
                <a:cs typeface="+mn-cs"/>
              </a:rPr>
              <a:t>Biofilms in water distribution pipes and storage tanks may serve as an exposure reservoir distributing spores and fragments of mixed biofilms </a:t>
            </a:r>
          </a:p>
          <a:p>
            <a:pPr marL="342900" indent="-342900" defTabSz="180975">
              <a:buAutoNum type="arabicPeriod"/>
            </a:pPr>
            <a:endParaRPr lang="en-US" sz="1100" kern="1200" dirty="0" smtClean="0">
              <a:solidFill>
                <a:srgbClr val="0070C0"/>
              </a:solidFill>
              <a:effectLst>
                <a:outerShdw blurRad="38100" dist="38100" dir="2700000" algn="tl">
                  <a:srgbClr val="000000">
                    <a:alpha val="43137"/>
                  </a:srgbClr>
                </a:outerShdw>
              </a:effectLst>
              <a:latin typeface="+mn-lt"/>
              <a:ea typeface="+mn-ea"/>
              <a:cs typeface="+mn-cs"/>
            </a:endParaRPr>
          </a:p>
          <a:p>
            <a:pPr marL="342900" indent="-342900" defTabSz="180975">
              <a:buAutoNum type="arabicPeriod"/>
            </a:pPr>
            <a:r>
              <a:rPr lang="en-US" sz="1100" kern="1200" dirty="0" smtClean="0">
                <a:solidFill>
                  <a:srgbClr val="0070C0"/>
                </a:solidFill>
                <a:effectLst>
                  <a:outerShdw blurRad="38100" dist="38100" dir="2700000" algn="tl">
                    <a:srgbClr val="000000">
                      <a:alpha val="43137"/>
                    </a:srgbClr>
                  </a:outerShdw>
                </a:effectLst>
                <a:latin typeface="+mn-lt"/>
                <a:ea typeface="+mn-ea"/>
                <a:cs typeface="+mn-cs"/>
              </a:rPr>
              <a:t>In  showers we breath aerosols </a:t>
            </a:r>
          </a:p>
          <a:p>
            <a:pPr marL="342900" indent="-342900" defTabSz="180975">
              <a:buAutoNum type="arabicPeriod"/>
            </a:pPr>
            <a:endParaRPr lang="en-US" sz="1100" kern="1200" dirty="0" smtClean="0">
              <a:solidFill>
                <a:srgbClr val="0070C0"/>
              </a:solidFill>
              <a:effectLst>
                <a:outerShdw blurRad="38100" dist="38100" dir="2700000" algn="tl">
                  <a:srgbClr val="000000">
                    <a:alpha val="43137"/>
                  </a:srgbClr>
                </a:outerShdw>
              </a:effectLst>
              <a:latin typeface="+mn-lt"/>
              <a:ea typeface="+mn-ea"/>
              <a:cs typeface="+mn-cs"/>
            </a:endParaRPr>
          </a:p>
          <a:p>
            <a:pPr marL="342900" indent="-342900" defTabSz="180975">
              <a:buAutoNum type="arabicPeriod"/>
            </a:pPr>
            <a:r>
              <a:rPr lang="en-US" sz="1100" kern="1200" dirty="0" smtClean="0">
                <a:solidFill>
                  <a:srgbClr val="0070C0"/>
                </a:solidFill>
                <a:effectLst>
                  <a:outerShdw blurRad="38100" dist="38100" dir="2700000" algn="tl">
                    <a:srgbClr val="000000">
                      <a:alpha val="43137"/>
                    </a:srgbClr>
                  </a:outerShdw>
                </a:effectLst>
                <a:latin typeface="+mn-lt"/>
                <a:ea typeface="+mn-ea"/>
                <a:cs typeface="+mn-cs"/>
              </a:rPr>
              <a:t>In swimming pools we bathe in whatever fungi we shed together with what came in to fill the swimming pool and that resists chlorination</a:t>
            </a:r>
          </a:p>
          <a:p>
            <a:pPr marL="342900" indent="-342900" defTabSz="180975">
              <a:buAutoNum type="arabicPeriod"/>
            </a:pPr>
            <a:endParaRPr lang="en-US" sz="1100" kern="1200" dirty="0" smtClean="0">
              <a:solidFill>
                <a:srgbClr val="0070C0"/>
              </a:solidFill>
              <a:effectLst>
                <a:outerShdw blurRad="38100" dist="38100" dir="2700000" algn="tl">
                  <a:srgbClr val="000000">
                    <a:alpha val="43137"/>
                  </a:srgbClr>
                </a:outerShdw>
              </a:effectLst>
              <a:latin typeface="+mn-lt"/>
              <a:ea typeface="+mn-ea"/>
              <a:cs typeface="+mn-cs"/>
            </a:endParaRPr>
          </a:p>
          <a:p>
            <a:pPr marL="342900" indent="-342900" defTabSz="180975">
              <a:buAutoNum type="arabicPeriod"/>
            </a:pPr>
            <a:r>
              <a:rPr lang="en-US" sz="1100" kern="1200" dirty="0" smtClean="0">
                <a:solidFill>
                  <a:srgbClr val="0070C0"/>
                </a:solidFill>
                <a:effectLst>
                  <a:outerShdw blurRad="38100" dist="38100" dir="2700000" algn="tl">
                    <a:srgbClr val="000000">
                      <a:alpha val="43137"/>
                    </a:srgbClr>
                  </a:outerShdw>
                </a:effectLst>
                <a:latin typeface="+mn-lt"/>
                <a:ea typeface="+mn-ea"/>
                <a:cs typeface="+mn-cs"/>
              </a:rPr>
              <a:t>Our homes get inoculated near water sources reason why the Swedish added fungal counts to their drinking water regulation</a:t>
            </a:r>
          </a:p>
          <a:p>
            <a:pPr marL="342900" indent="-342900" defTabSz="180975">
              <a:buAutoNum type="arabicPeriod"/>
            </a:pPr>
            <a:endParaRPr lang="en-US" sz="1100" kern="1200" dirty="0" smtClean="0">
              <a:solidFill>
                <a:srgbClr val="0070C0"/>
              </a:solidFill>
              <a:effectLst>
                <a:outerShdw blurRad="38100" dist="38100" dir="2700000" algn="tl">
                  <a:srgbClr val="000000">
                    <a:alpha val="43137"/>
                  </a:srgbClr>
                </a:outerShdw>
              </a:effectLst>
              <a:latin typeface="+mn-lt"/>
              <a:ea typeface="+mn-ea"/>
              <a:cs typeface="+mn-cs"/>
            </a:endParaRPr>
          </a:p>
          <a:p>
            <a:pPr marL="342900" indent="-342900" defTabSz="180975">
              <a:buAutoNum type="arabicPeriod"/>
            </a:pPr>
            <a:r>
              <a:rPr lang="en-US" sz="1100" kern="1200" dirty="0" smtClean="0">
                <a:solidFill>
                  <a:srgbClr val="0070C0"/>
                </a:solidFill>
                <a:effectLst>
                  <a:outerShdw blurRad="38100" dist="38100" dir="2700000" algn="tl">
                    <a:srgbClr val="000000">
                      <a:alpha val="43137"/>
                    </a:srgbClr>
                  </a:outerShdw>
                </a:effectLst>
                <a:latin typeface="+mn-lt"/>
                <a:ea typeface="+mn-ea"/>
                <a:cs typeface="+mn-cs"/>
              </a:rPr>
              <a:t>Some of the fungi that come in from underground water maintained in reservoirs produce toxins and tend to grow on our kitchen and bathroom walls</a:t>
            </a:r>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19</a:t>
            </a:fld>
            <a:endParaRPr lang="pt-PT"/>
          </a:p>
        </p:txBody>
      </p:sp>
    </p:spTree>
    <p:extLst>
      <p:ext uri="{BB962C8B-B14F-4D97-AF65-F5344CB8AC3E}">
        <p14:creationId xmlns:p14="http://schemas.microsoft.com/office/powerpoint/2010/main" val="1860188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The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authors</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of the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next</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three</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communications</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who</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kindly</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accepted</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the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invitation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to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join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Prof Segal and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myself</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in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this</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session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a:t>
            </a:r>
          </a:p>
          <a:p>
            <a:endParaRPr lang="pt-PT" sz="1800" kern="1200" dirty="0" smtClean="0">
              <a:solidFill>
                <a:srgbClr val="0066CC"/>
              </a:solidFill>
              <a:effectLst>
                <a:outerShdw blurRad="38100" dist="38100" dir="2700000" algn="tl">
                  <a:srgbClr val="000000">
                    <a:alpha val="43137"/>
                  </a:srgbClr>
                </a:outerShdw>
              </a:effectLst>
              <a:latin typeface="+mn-lt"/>
              <a:ea typeface="+mn-ea"/>
              <a:cs typeface="+mn-cs"/>
            </a:endParaRPr>
          </a:p>
          <a:p>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The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organisation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of TIMM for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accomodating</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this</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session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in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its</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programme</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a:t>
            </a:r>
          </a:p>
          <a:p>
            <a:endParaRPr lang="pt-PT" sz="1800" kern="1200" dirty="0" smtClean="0">
              <a:solidFill>
                <a:srgbClr val="0066CC"/>
              </a:solidFill>
              <a:effectLst>
                <a:outerShdw blurRad="38100" dist="38100" dir="2700000" algn="tl">
                  <a:srgbClr val="000000">
                    <a:alpha val="43137"/>
                  </a:srgbClr>
                </a:outerShdw>
              </a:effectLst>
              <a:latin typeface="+mn-lt"/>
              <a:ea typeface="+mn-ea"/>
              <a:cs typeface="+mn-cs"/>
            </a:endParaRPr>
          </a:p>
          <a:p>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The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entire</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team of the Mycosands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project</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for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generating</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new</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data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on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fungal</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contaminants</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of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beach</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sand</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a:t>
            </a:r>
          </a:p>
          <a:p>
            <a:endParaRPr lang="pt-PT" sz="1800" kern="1200" dirty="0" smtClean="0">
              <a:solidFill>
                <a:srgbClr val="0066CC"/>
              </a:solidFill>
              <a:effectLst>
                <a:outerShdw blurRad="38100" dist="38100" dir="2700000" algn="tl">
                  <a:srgbClr val="000000">
                    <a:alpha val="43137"/>
                  </a:srgbClr>
                </a:outerShdw>
              </a:effectLst>
              <a:latin typeface="+mn-lt"/>
              <a:ea typeface="+mn-ea"/>
              <a:cs typeface="+mn-cs"/>
            </a:endParaRPr>
          </a:p>
          <a:p>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The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European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Confederation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of Medical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Mycology</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and The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International</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Society</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of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Human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and Animal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Mycology</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for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financing</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Mycosands’ meetings,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calibration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actions</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and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publication</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 </a:t>
            </a:r>
            <a:r>
              <a:rPr lang="pt-PT" sz="1800" kern="1200" dirty="0" err="1" smtClean="0">
                <a:solidFill>
                  <a:srgbClr val="0066CC"/>
                </a:solidFill>
                <a:effectLst>
                  <a:outerShdw blurRad="38100" dist="38100" dir="2700000" algn="tl">
                    <a:srgbClr val="000000">
                      <a:alpha val="43137"/>
                    </a:srgbClr>
                  </a:outerShdw>
                </a:effectLst>
                <a:latin typeface="+mn-lt"/>
                <a:ea typeface="+mn-ea"/>
                <a:cs typeface="+mn-cs"/>
              </a:rPr>
              <a:t>fees</a:t>
            </a:r>
            <a:r>
              <a:rPr lang="pt-PT" sz="1800" kern="1200" dirty="0" smtClean="0">
                <a:solidFill>
                  <a:srgbClr val="0066CC"/>
                </a:solidFill>
                <a:effectLst>
                  <a:outerShdw blurRad="38100" dist="38100" dir="2700000" algn="tl">
                    <a:srgbClr val="000000">
                      <a:alpha val="43137"/>
                    </a:srgbClr>
                  </a:outerShdw>
                </a:effectLst>
                <a:latin typeface="+mn-lt"/>
                <a:ea typeface="+mn-ea"/>
                <a:cs typeface="+mn-cs"/>
              </a:rPr>
              <a:t>.</a:t>
            </a:r>
          </a:p>
          <a:p>
            <a:pPr algn="just"/>
            <a:endParaRPr lang="en-GB" sz="1800" dirty="0" smtClean="0"/>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dirty="0" smtClean="0"/>
              <a:t>I will now give the floor to my</a:t>
            </a:r>
            <a:r>
              <a:rPr lang="en-US" sz="1800" baseline="0" dirty="0" smtClean="0"/>
              <a:t> colleagues</a:t>
            </a:r>
            <a:r>
              <a:rPr lang="en-US" sz="1800" dirty="0" smtClean="0"/>
              <a:t> that will show you why some of us think that fungi should be included in water safety regulation</a:t>
            </a:r>
          </a:p>
          <a:p>
            <a:pPr algn="just"/>
            <a:endParaRPr lang="pt-PT" sz="1800" dirty="0"/>
          </a:p>
        </p:txBody>
      </p:sp>
      <p:sp>
        <p:nvSpPr>
          <p:cNvPr id="4" name="Marcador de Posição do Número do Diapositivo 3"/>
          <p:cNvSpPr>
            <a:spLocks noGrp="1"/>
          </p:cNvSpPr>
          <p:nvPr>
            <p:ph type="sldNum" sz="quarter" idx="10"/>
          </p:nvPr>
        </p:nvSpPr>
        <p:spPr/>
        <p:txBody>
          <a:bodyPr/>
          <a:lstStyle/>
          <a:p>
            <a:fld id="{A66BC437-73F7-4D66-B8B0-F478A90BA31D}" type="slidenum">
              <a:rPr lang="pt-PT" smtClean="0"/>
              <a:t>20</a:t>
            </a:fld>
            <a:endParaRPr lang="pt-PT" dirty="0"/>
          </a:p>
        </p:txBody>
      </p:sp>
    </p:spTree>
    <p:extLst>
      <p:ext uri="{BB962C8B-B14F-4D97-AF65-F5344CB8AC3E}">
        <p14:creationId xmlns:p14="http://schemas.microsoft.com/office/powerpoint/2010/main" val="13982775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PT" smtClean="0"/>
              <a:t>Clique para editar o estilo</a:t>
            </a:r>
            <a:endParaRPr lang="pt-PT"/>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PT" smtClean="0"/>
              <a:t>Clique para editar o estilo do subtítulo do Modelo Global</a:t>
            </a:r>
            <a:endParaRPr lang="pt-PT"/>
          </a:p>
        </p:txBody>
      </p:sp>
      <p:sp>
        <p:nvSpPr>
          <p:cNvPr id="4" name="Marcador de Posição da Data 3"/>
          <p:cNvSpPr>
            <a:spLocks noGrp="1"/>
          </p:cNvSpPr>
          <p:nvPr>
            <p:ph type="dt" sz="half" idx="10"/>
          </p:nvPr>
        </p:nvSpPr>
        <p:spPr/>
        <p:txBody>
          <a:bodyPr/>
          <a:lstStyle/>
          <a:p>
            <a:fld id="{A5A6048B-590D-4C0C-8834-72E96456C240}" type="datetimeFigureOut">
              <a:rPr lang="pt-PT" smtClean="0"/>
              <a:t>05/12/2019</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2137333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idx="1"/>
          </p:nvPr>
        </p:nvSpPr>
        <p:spPr/>
        <p:txBody>
          <a:bodyPr/>
          <a:lstStyle/>
          <a:p>
            <a:pPr lvl="0"/>
            <a:r>
              <a:rPr lang="pt-PT" smtClean="0"/>
              <a:t>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p>
            <a:fld id="{A5A6048B-590D-4C0C-8834-72E96456C240}" type="datetimeFigureOut">
              <a:rPr lang="pt-PT" smtClean="0"/>
              <a:t>05/12/2019</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3153166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PT" smtClean="0"/>
              <a:t>Clique para editar o estilo</a:t>
            </a:r>
            <a:endParaRPr lang="pt-PT"/>
          </a:p>
        </p:txBody>
      </p:sp>
      <p:sp>
        <p:nvSpPr>
          <p:cNvPr id="3" name="Marcador de Posição do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PT" smtClean="0"/>
              <a:t>Editar os estilos de texto do Modelo Global</a:t>
            </a:r>
          </a:p>
        </p:txBody>
      </p:sp>
      <p:sp>
        <p:nvSpPr>
          <p:cNvPr id="4" name="Marcador de Posição da Data 3"/>
          <p:cNvSpPr>
            <a:spLocks noGrp="1"/>
          </p:cNvSpPr>
          <p:nvPr>
            <p:ph type="dt" sz="half" idx="10"/>
          </p:nvPr>
        </p:nvSpPr>
        <p:spPr/>
        <p:txBody>
          <a:bodyPr/>
          <a:lstStyle/>
          <a:p>
            <a:fld id="{A5A6048B-590D-4C0C-8834-72E96456C240}" type="datetimeFigureOut">
              <a:rPr lang="pt-PT" smtClean="0"/>
              <a:t>05/12/2019</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3282785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sz="half" idx="1"/>
          </p:nvPr>
        </p:nvSpPr>
        <p:spPr>
          <a:xfrm>
            <a:off x="838200" y="1825625"/>
            <a:ext cx="5181600" cy="4351338"/>
          </a:xfrm>
        </p:spPr>
        <p:txBody>
          <a:bodyPr/>
          <a:lstStyle/>
          <a:p>
            <a:pPr lvl="0"/>
            <a:r>
              <a:rPr lang="pt-PT" smtClean="0"/>
              <a:t>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e Conteúdo 3"/>
          <p:cNvSpPr>
            <a:spLocks noGrp="1"/>
          </p:cNvSpPr>
          <p:nvPr>
            <p:ph sz="half" idx="2"/>
          </p:nvPr>
        </p:nvSpPr>
        <p:spPr>
          <a:xfrm>
            <a:off x="6172200" y="1825625"/>
            <a:ext cx="5181600" cy="4351338"/>
          </a:xfrm>
        </p:spPr>
        <p:txBody>
          <a:bodyPr/>
          <a:lstStyle/>
          <a:p>
            <a:pPr lvl="0"/>
            <a:r>
              <a:rPr lang="pt-PT" smtClean="0"/>
              <a:t>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a Data 4"/>
          <p:cNvSpPr>
            <a:spLocks noGrp="1"/>
          </p:cNvSpPr>
          <p:nvPr>
            <p:ph type="dt" sz="half" idx="10"/>
          </p:nvPr>
        </p:nvSpPr>
        <p:spPr/>
        <p:txBody>
          <a:bodyPr/>
          <a:lstStyle/>
          <a:p>
            <a:fld id="{A5A6048B-590D-4C0C-8834-72E96456C240}" type="datetimeFigureOut">
              <a:rPr lang="pt-PT" smtClean="0"/>
              <a:t>05/12/2019</a:t>
            </a:fld>
            <a:endParaRPr lang="pt-PT"/>
          </a:p>
        </p:txBody>
      </p:sp>
      <p:sp>
        <p:nvSpPr>
          <p:cNvPr id="6" name="Marcador de Posição do Rodapé 5"/>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3138274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PT" smtClean="0"/>
              <a:t>Clique para editar o estilo</a:t>
            </a:r>
            <a:endParaRPr lang="pt-PT"/>
          </a:p>
        </p:txBody>
      </p:sp>
      <p:sp>
        <p:nvSpPr>
          <p:cNvPr id="3" name="Marcador de Posição do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Editar os estilos de texto do Modelo Global</a:t>
            </a:r>
          </a:p>
        </p:txBody>
      </p:sp>
      <p:sp>
        <p:nvSpPr>
          <p:cNvPr id="4" name="Marcador de Posição de Conteúdo 3"/>
          <p:cNvSpPr>
            <a:spLocks noGrp="1"/>
          </p:cNvSpPr>
          <p:nvPr>
            <p:ph sz="half" idx="2"/>
          </p:nvPr>
        </p:nvSpPr>
        <p:spPr>
          <a:xfrm>
            <a:off x="839788" y="2505075"/>
            <a:ext cx="5157787" cy="3684588"/>
          </a:xfrm>
        </p:spPr>
        <p:txBody>
          <a:bodyPr/>
          <a:lstStyle/>
          <a:p>
            <a:pPr lvl="0"/>
            <a:r>
              <a:rPr lang="pt-PT" smtClean="0"/>
              <a:t>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o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Editar os estilos de texto do Modelo Global</a:t>
            </a:r>
          </a:p>
        </p:txBody>
      </p:sp>
      <p:sp>
        <p:nvSpPr>
          <p:cNvPr id="6" name="Marcador de Posição de Conteúdo 5"/>
          <p:cNvSpPr>
            <a:spLocks noGrp="1"/>
          </p:cNvSpPr>
          <p:nvPr>
            <p:ph sz="quarter" idx="4"/>
          </p:nvPr>
        </p:nvSpPr>
        <p:spPr>
          <a:xfrm>
            <a:off x="6172200" y="2505075"/>
            <a:ext cx="5183188" cy="3684588"/>
          </a:xfrm>
        </p:spPr>
        <p:txBody>
          <a:bodyPr/>
          <a:lstStyle/>
          <a:p>
            <a:pPr lvl="0"/>
            <a:r>
              <a:rPr lang="pt-PT" smtClean="0"/>
              <a:t>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7" name="Marcador de Posição da Data 6"/>
          <p:cNvSpPr>
            <a:spLocks noGrp="1"/>
          </p:cNvSpPr>
          <p:nvPr>
            <p:ph type="dt" sz="half" idx="10"/>
          </p:nvPr>
        </p:nvSpPr>
        <p:spPr/>
        <p:txBody>
          <a:bodyPr/>
          <a:lstStyle/>
          <a:p>
            <a:fld id="{A5A6048B-590D-4C0C-8834-72E96456C240}" type="datetimeFigureOut">
              <a:rPr lang="pt-PT" smtClean="0"/>
              <a:t>05/12/2019</a:t>
            </a:fld>
            <a:endParaRPr lang="pt-PT"/>
          </a:p>
        </p:txBody>
      </p:sp>
      <p:sp>
        <p:nvSpPr>
          <p:cNvPr id="8" name="Marcador de Posição do Rodapé 7"/>
          <p:cNvSpPr>
            <a:spLocks noGrp="1"/>
          </p:cNvSpPr>
          <p:nvPr>
            <p:ph type="ftr" sz="quarter" idx="11"/>
          </p:nvPr>
        </p:nvSpPr>
        <p:spPr/>
        <p:txBody>
          <a:bodyPr/>
          <a:lstStyle/>
          <a:p>
            <a:endParaRPr lang="pt-PT"/>
          </a:p>
        </p:txBody>
      </p:sp>
      <p:sp>
        <p:nvSpPr>
          <p:cNvPr id="9" name="Marcador de Posição do Número do Diapositivo 8"/>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1501779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a Data 2"/>
          <p:cNvSpPr>
            <a:spLocks noGrp="1"/>
          </p:cNvSpPr>
          <p:nvPr>
            <p:ph type="dt" sz="half" idx="10"/>
          </p:nvPr>
        </p:nvSpPr>
        <p:spPr/>
        <p:txBody>
          <a:bodyPr/>
          <a:lstStyle/>
          <a:p>
            <a:fld id="{A5A6048B-590D-4C0C-8834-72E96456C240}" type="datetimeFigureOut">
              <a:rPr lang="pt-PT" smtClean="0"/>
              <a:t>05/12/2019</a:t>
            </a:fld>
            <a:endParaRPr lang="pt-PT"/>
          </a:p>
        </p:txBody>
      </p:sp>
      <p:sp>
        <p:nvSpPr>
          <p:cNvPr id="4" name="Marcador de Posição do Rodapé 3"/>
          <p:cNvSpPr>
            <a:spLocks noGrp="1"/>
          </p:cNvSpPr>
          <p:nvPr>
            <p:ph type="ftr" sz="quarter" idx="11"/>
          </p:nvPr>
        </p:nvSpPr>
        <p:spPr/>
        <p:txBody>
          <a:bodyPr/>
          <a:lstStyle/>
          <a:p>
            <a:endParaRPr lang="pt-PT"/>
          </a:p>
        </p:txBody>
      </p:sp>
      <p:sp>
        <p:nvSpPr>
          <p:cNvPr id="5" name="Marcador de Posição do Número do Diapositivo 4"/>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2867790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p>
            <a:fld id="{A5A6048B-590D-4C0C-8834-72E96456C240}" type="datetimeFigureOut">
              <a:rPr lang="pt-PT" smtClean="0"/>
              <a:t>05/12/2019</a:t>
            </a:fld>
            <a:endParaRPr lang="pt-PT"/>
          </a:p>
        </p:txBody>
      </p:sp>
      <p:sp>
        <p:nvSpPr>
          <p:cNvPr id="3" name="Marcador de Posição do Rodapé 2"/>
          <p:cNvSpPr>
            <a:spLocks noGrp="1"/>
          </p:cNvSpPr>
          <p:nvPr>
            <p:ph type="ftr" sz="quarter" idx="11"/>
          </p:nvPr>
        </p:nvSpPr>
        <p:spPr/>
        <p:txBody>
          <a:bodyPr/>
          <a:lstStyle/>
          <a:p>
            <a:endParaRPr lang="pt-PT"/>
          </a:p>
        </p:txBody>
      </p:sp>
      <p:sp>
        <p:nvSpPr>
          <p:cNvPr id="4" name="Marcador de Posição do Número do Diapositivo 3"/>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1855930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PT" smtClean="0"/>
              <a:t>Clique para editar o estilo</a:t>
            </a:r>
            <a:endParaRPr lang="pt-PT"/>
          </a:p>
        </p:txBody>
      </p:sp>
      <p:sp>
        <p:nvSpPr>
          <p:cNvPr id="3" name="Marcador de Posição de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o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smtClean="0"/>
              <a:t>Editar os estilos de texto do Modelo Global</a:t>
            </a:r>
          </a:p>
        </p:txBody>
      </p:sp>
      <p:sp>
        <p:nvSpPr>
          <p:cNvPr id="5" name="Marcador de Posição da Data 4"/>
          <p:cNvSpPr>
            <a:spLocks noGrp="1"/>
          </p:cNvSpPr>
          <p:nvPr>
            <p:ph type="dt" sz="half" idx="10"/>
          </p:nvPr>
        </p:nvSpPr>
        <p:spPr/>
        <p:txBody>
          <a:bodyPr/>
          <a:lstStyle/>
          <a:p>
            <a:fld id="{A5A6048B-590D-4C0C-8834-72E96456C240}" type="datetimeFigureOut">
              <a:rPr lang="pt-PT" smtClean="0"/>
              <a:t>05/12/2019</a:t>
            </a:fld>
            <a:endParaRPr lang="pt-PT"/>
          </a:p>
        </p:txBody>
      </p:sp>
      <p:sp>
        <p:nvSpPr>
          <p:cNvPr id="6" name="Marcador de Posição do Rodapé 5"/>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3492765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PT" smtClean="0"/>
              <a:t>Clique para editar o estilo</a:t>
            </a:r>
            <a:endParaRPr lang="pt-PT"/>
          </a:p>
        </p:txBody>
      </p:sp>
      <p:sp>
        <p:nvSpPr>
          <p:cNvPr id="3" name="Marcador de Posição da Imagem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PT"/>
          </a:p>
        </p:txBody>
      </p:sp>
      <p:sp>
        <p:nvSpPr>
          <p:cNvPr id="4" name="Marcador de Posição do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smtClean="0"/>
              <a:t>Editar os estilos de texto do Modelo Global</a:t>
            </a:r>
          </a:p>
        </p:txBody>
      </p:sp>
      <p:sp>
        <p:nvSpPr>
          <p:cNvPr id="5" name="Marcador de Posição da Data 4"/>
          <p:cNvSpPr>
            <a:spLocks noGrp="1"/>
          </p:cNvSpPr>
          <p:nvPr>
            <p:ph type="dt" sz="half" idx="10"/>
          </p:nvPr>
        </p:nvSpPr>
        <p:spPr/>
        <p:txBody>
          <a:bodyPr/>
          <a:lstStyle/>
          <a:p>
            <a:fld id="{A5A6048B-590D-4C0C-8834-72E96456C240}" type="datetimeFigureOut">
              <a:rPr lang="pt-PT" smtClean="0"/>
              <a:t>05/12/2019</a:t>
            </a:fld>
            <a:endParaRPr lang="pt-PT"/>
          </a:p>
        </p:txBody>
      </p:sp>
      <p:sp>
        <p:nvSpPr>
          <p:cNvPr id="6" name="Marcador de Posição do Rodapé 5"/>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1589393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Texto Vertical 2"/>
          <p:cNvSpPr>
            <a:spLocks noGrp="1"/>
          </p:cNvSpPr>
          <p:nvPr>
            <p:ph type="body" orient="vert" idx="1"/>
          </p:nvPr>
        </p:nvSpPr>
        <p:spPr/>
        <p:txBody>
          <a:bodyPr vert="eaVert"/>
          <a:lstStyle/>
          <a:p>
            <a:pPr lvl="0"/>
            <a:r>
              <a:rPr lang="pt-PT" smtClean="0"/>
              <a:t>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p>
            <a:fld id="{A5A6048B-590D-4C0C-8834-72E96456C240}" type="datetimeFigureOut">
              <a:rPr lang="pt-PT" smtClean="0"/>
              <a:t>05/12/2019</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34555304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PT" smtClean="0"/>
              <a:t>Clique para editar o estilo</a:t>
            </a:r>
            <a:endParaRPr lang="pt-PT"/>
          </a:p>
        </p:txBody>
      </p:sp>
      <p:sp>
        <p:nvSpPr>
          <p:cNvPr id="3" name="Marcador de Posição de Texto Vertical 2"/>
          <p:cNvSpPr>
            <a:spLocks noGrp="1"/>
          </p:cNvSpPr>
          <p:nvPr>
            <p:ph type="body" orient="vert" idx="1"/>
          </p:nvPr>
        </p:nvSpPr>
        <p:spPr>
          <a:xfrm>
            <a:off x="838200" y="365125"/>
            <a:ext cx="7734300" cy="5811838"/>
          </a:xfrm>
        </p:spPr>
        <p:txBody>
          <a:bodyPr vert="eaVert"/>
          <a:lstStyle/>
          <a:p>
            <a:pPr lvl="0"/>
            <a:r>
              <a:rPr lang="pt-PT" smtClean="0"/>
              <a:t>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p>
            <a:fld id="{A5A6048B-590D-4C0C-8834-72E96456C240}" type="datetimeFigureOut">
              <a:rPr lang="pt-PT" smtClean="0"/>
              <a:t>05/12/2019</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6D55E984-49DD-4F2E-BF18-E0756568C111}" type="slidenum">
              <a:rPr lang="pt-PT" smtClean="0"/>
              <a:t>‹nº›</a:t>
            </a:fld>
            <a:endParaRPr lang="pt-PT"/>
          </a:p>
        </p:txBody>
      </p:sp>
    </p:spTree>
    <p:extLst>
      <p:ext uri="{BB962C8B-B14F-4D97-AF65-F5344CB8AC3E}">
        <p14:creationId xmlns:p14="http://schemas.microsoft.com/office/powerpoint/2010/main" val="1018612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PT" smtClean="0"/>
              <a:t>Clique para editar o estilo</a:t>
            </a:r>
            <a:endParaRPr lang="pt-PT"/>
          </a:p>
        </p:txBody>
      </p:sp>
      <p:sp>
        <p:nvSpPr>
          <p:cNvPr id="3" name="Marcador de Posição do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PT" smtClean="0"/>
              <a:t>Editar os estilos de texto do Modelo Global</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A6048B-590D-4C0C-8834-72E96456C240}" type="datetimeFigureOut">
              <a:rPr lang="pt-PT" smtClean="0"/>
              <a:t>05/12/2019</a:t>
            </a:fld>
            <a:endParaRPr lang="pt-PT"/>
          </a:p>
        </p:txBody>
      </p:sp>
      <p:sp>
        <p:nvSpPr>
          <p:cNvPr id="5" name="Marcador de Posição do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PT"/>
          </a:p>
        </p:txBody>
      </p:sp>
      <p:sp>
        <p:nvSpPr>
          <p:cNvPr id="6" name="Marcador de Posição do Número do Diapositivo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55E984-49DD-4F2E-BF18-E0756568C111}" type="slidenum">
              <a:rPr lang="pt-PT" smtClean="0"/>
              <a:t>‹nº›</a:t>
            </a:fld>
            <a:endParaRPr lang="pt-PT"/>
          </a:p>
        </p:txBody>
      </p:sp>
    </p:spTree>
    <p:extLst>
      <p:ext uri="{BB962C8B-B14F-4D97-AF65-F5344CB8AC3E}">
        <p14:creationId xmlns:p14="http://schemas.microsoft.com/office/powerpoint/2010/main" val="1594932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jp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6.jpe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8.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20.jp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398769" y="2394284"/>
            <a:ext cx="11598160" cy="889242"/>
          </a:xfrm>
        </p:spPr>
        <p:txBody>
          <a:bodyPr>
            <a:noAutofit/>
          </a:bodyPr>
          <a:lstStyle/>
          <a:p>
            <a:r>
              <a:rPr lang="en-US" sz="4200" b="1" dirty="0">
                <a:solidFill>
                  <a:srgbClr val="0066CC"/>
                </a:solidFill>
                <a:effectLst>
                  <a:outerShdw blurRad="38100" dist="38100" dir="2700000" algn="tl">
                    <a:srgbClr val="000000">
                      <a:alpha val="43137"/>
                    </a:srgbClr>
                  </a:outerShdw>
                </a:effectLst>
              </a:rPr>
              <a:t>Perspectives on regulation for fungi in drinking </a:t>
            </a:r>
            <a:r>
              <a:rPr lang="en-US" sz="4200" b="1" dirty="0" smtClean="0">
                <a:solidFill>
                  <a:srgbClr val="0066CC"/>
                </a:solidFill>
                <a:effectLst>
                  <a:outerShdw blurRad="38100" dist="38100" dir="2700000" algn="tl">
                    <a:srgbClr val="000000">
                      <a:alpha val="43137"/>
                    </a:srgbClr>
                  </a:outerShdw>
                </a:effectLst>
              </a:rPr>
              <a:t>water</a:t>
            </a:r>
            <a:endParaRPr lang="pt-PT" sz="4200" b="1" dirty="0">
              <a:solidFill>
                <a:srgbClr val="0066CC"/>
              </a:solidFill>
              <a:effectLst>
                <a:outerShdw blurRad="38100" dist="38100" dir="2700000" algn="tl">
                  <a:srgbClr val="000000">
                    <a:alpha val="43137"/>
                  </a:srgbClr>
                </a:outerShdw>
              </a:effectLst>
            </a:endParaRPr>
          </a:p>
        </p:txBody>
      </p:sp>
      <p:sp>
        <p:nvSpPr>
          <p:cNvPr id="3" name="Subtítulo 2"/>
          <p:cNvSpPr>
            <a:spLocks noGrp="1"/>
          </p:cNvSpPr>
          <p:nvPr>
            <p:ph type="subTitle" idx="1"/>
          </p:nvPr>
        </p:nvSpPr>
        <p:spPr>
          <a:xfrm>
            <a:off x="109729" y="4427621"/>
            <a:ext cx="11887200" cy="2430380"/>
          </a:xfrm>
          <a:noFill/>
          <a:ln>
            <a:noFill/>
          </a:ln>
        </p:spPr>
        <p:txBody>
          <a:bodyPr>
            <a:normAutofit/>
          </a:bodyPr>
          <a:lstStyle/>
          <a:p>
            <a:r>
              <a:rPr lang="pt-PT" sz="3000" dirty="0" smtClean="0">
                <a:solidFill>
                  <a:srgbClr val="0066CC"/>
                </a:solidFill>
                <a:effectLst>
                  <a:outerShdw blurRad="38100" dist="38100" dir="2700000" algn="tl">
                    <a:srgbClr val="000000">
                      <a:alpha val="43137"/>
                    </a:srgbClr>
                  </a:outerShdw>
                </a:effectLst>
              </a:rPr>
              <a:t>João Brandão</a:t>
            </a:r>
          </a:p>
          <a:p>
            <a:endParaRPr lang="en-US" sz="1700" dirty="0" smtClean="0">
              <a:solidFill>
                <a:srgbClr val="0066CC"/>
              </a:solidFill>
              <a:effectLst>
                <a:outerShdw blurRad="38100" dist="38100" dir="2700000" algn="tl">
                  <a:srgbClr val="000000">
                    <a:alpha val="43137"/>
                  </a:srgbClr>
                </a:outerShdw>
              </a:effectLst>
            </a:endParaRPr>
          </a:p>
          <a:p>
            <a:r>
              <a:rPr lang="en-US" sz="1900" dirty="0" smtClean="0">
                <a:solidFill>
                  <a:srgbClr val="0066CC"/>
                </a:solidFill>
                <a:effectLst>
                  <a:outerShdw blurRad="38100" dist="38100" dir="2700000" algn="tl">
                    <a:srgbClr val="000000">
                      <a:alpha val="43137"/>
                    </a:srgbClr>
                  </a:outerShdw>
                </a:effectLst>
              </a:rPr>
              <a:t>Water and Soil Unit, Department of Environmental Health, </a:t>
            </a:r>
            <a:endParaRPr lang="en-US" sz="1900" dirty="0" smtClean="0">
              <a:solidFill>
                <a:srgbClr val="0066CC"/>
              </a:solidFill>
              <a:effectLst>
                <a:outerShdw blurRad="38100" dist="38100" dir="2700000" algn="tl">
                  <a:srgbClr val="000000">
                    <a:alpha val="43137"/>
                  </a:srgbClr>
                </a:outerShdw>
              </a:effectLst>
            </a:endParaRPr>
          </a:p>
          <a:p>
            <a:r>
              <a:rPr lang="en-US" sz="1900" dirty="0" smtClean="0">
                <a:solidFill>
                  <a:srgbClr val="0066CC"/>
                </a:solidFill>
                <a:effectLst>
                  <a:outerShdw blurRad="38100" dist="38100" dir="2700000" algn="tl">
                    <a:srgbClr val="000000">
                      <a:alpha val="43137"/>
                    </a:srgbClr>
                  </a:outerShdw>
                </a:effectLst>
              </a:rPr>
              <a:t>National </a:t>
            </a:r>
            <a:r>
              <a:rPr lang="en-US" sz="1900" dirty="0" smtClean="0">
                <a:solidFill>
                  <a:srgbClr val="0066CC"/>
                </a:solidFill>
                <a:effectLst>
                  <a:outerShdw blurRad="38100" dist="38100" dir="2700000" algn="tl">
                    <a:srgbClr val="000000">
                      <a:alpha val="43137"/>
                    </a:srgbClr>
                  </a:outerShdw>
                </a:effectLst>
              </a:rPr>
              <a:t>Institute of Health Dr. Ricardo </a:t>
            </a:r>
            <a:r>
              <a:rPr lang="en-US" sz="1900" dirty="0" smtClean="0">
                <a:solidFill>
                  <a:srgbClr val="0066CC"/>
                </a:solidFill>
                <a:effectLst>
                  <a:outerShdw blurRad="38100" dist="38100" dir="2700000" algn="tl">
                    <a:srgbClr val="000000">
                      <a:alpha val="43137"/>
                    </a:srgbClr>
                  </a:outerShdw>
                </a:effectLst>
              </a:rPr>
              <a:t>Jorge</a:t>
            </a:r>
          </a:p>
          <a:p>
            <a:endParaRPr lang="en-US" sz="1700" dirty="0" smtClean="0">
              <a:solidFill>
                <a:srgbClr val="0066CC"/>
              </a:solidFill>
              <a:effectLst>
                <a:outerShdw blurRad="38100" dist="38100" dir="2700000" algn="tl">
                  <a:srgbClr val="000000">
                    <a:alpha val="43137"/>
                  </a:srgbClr>
                </a:outerShdw>
              </a:effectLst>
            </a:endParaRPr>
          </a:p>
          <a:p>
            <a:pPr algn="r"/>
            <a:r>
              <a:rPr lang="pt-PT" sz="1800" dirty="0">
                <a:solidFill>
                  <a:srgbClr val="0066CC"/>
                </a:solidFill>
                <a:effectLst>
                  <a:outerShdw blurRad="38100" dist="38100" dir="2700000" algn="tl">
                    <a:srgbClr val="000000">
                      <a:alpha val="43137"/>
                    </a:srgbClr>
                  </a:outerShdw>
                </a:effectLst>
              </a:rPr>
              <a:t>Joao.brandao@insa.min-saude.pt</a:t>
            </a:r>
            <a:endParaRPr lang="pt-PT" sz="1800" dirty="0">
              <a:solidFill>
                <a:srgbClr val="0066CC"/>
              </a:solidFill>
              <a:effectLst>
                <a:outerShdw blurRad="38100" dist="38100" dir="2700000" algn="tl">
                  <a:srgbClr val="000000">
                    <a:alpha val="43137"/>
                  </a:srgbClr>
                </a:outerShdw>
              </a:effectLst>
            </a:endParaRPr>
          </a:p>
        </p:txBody>
      </p:sp>
      <p:pic>
        <p:nvPicPr>
          <p:cNvPr id="11" name="Imagem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1499616"/>
          </a:xfrm>
          <a:prstGeom prst="rect">
            <a:avLst/>
          </a:prstGeom>
        </p:spPr>
      </p:pic>
    </p:spTree>
    <p:extLst>
      <p:ext uri="{BB962C8B-B14F-4D97-AF65-F5344CB8AC3E}">
        <p14:creationId xmlns:p14="http://schemas.microsoft.com/office/powerpoint/2010/main" val="38500630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423395" y="1219656"/>
            <a:ext cx="11598160" cy="609601"/>
          </a:xfrm>
        </p:spPr>
        <p:txBody>
          <a:bodyPr>
            <a:noAutofit/>
          </a:bodyPr>
          <a:lstStyle/>
          <a:p>
            <a:r>
              <a:rPr lang="en-US" sz="3700" b="1" dirty="0">
                <a:solidFill>
                  <a:srgbClr val="0066CC"/>
                </a:solidFill>
                <a:effectLst>
                  <a:outerShdw blurRad="38100" dist="38100" dir="2700000" algn="tl">
                    <a:srgbClr val="000000">
                      <a:alpha val="43137"/>
                    </a:srgbClr>
                  </a:outerShdw>
                </a:effectLst>
              </a:rPr>
              <a:t>How do we get our drinking water?</a:t>
            </a:r>
            <a:endParaRPr lang="pt-PT" sz="3200" b="1" dirty="0">
              <a:solidFill>
                <a:srgbClr val="0066CC"/>
              </a:solidFill>
              <a:effectLst>
                <a:outerShdw blurRad="38100" dist="38100" dir="2700000" algn="tl">
                  <a:srgbClr val="000000">
                    <a:alpha val="43137"/>
                  </a:srgbClr>
                </a:outerShdw>
              </a:effectLst>
            </a:endParaRP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pic>
        <p:nvPicPr>
          <p:cNvPr id="3" name="Image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5963" y="2936731"/>
            <a:ext cx="9983327" cy="3311719"/>
          </a:xfrm>
          <a:prstGeom prst="rect">
            <a:avLst/>
          </a:prstGeom>
        </p:spPr>
      </p:pic>
      <p:sp>
        <p:nvSpPr>
          <p:cNvPr id="5" name="Título 1"/>
          <p:cNvSpPr txBox="1">
            <a:spLocks/>
          </p:cNvSpPr>
          <p:nvPr/>
        </p:nvSpPr>
        <p:spPr>
          <a:xfrm>
            <a:off x="42672" y="6579220"/>
            <a:ext cx="11598160" cy="2787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err="1" smtClean="0">
                <a:solidFill>
                  <a:srgbClr val="0066CC"/>
                </a:solidFill>
                <a:effectLst>
                  <a:outerShdw blurRad="38100" dist="38100" dir="2700000" algn="tl">
                    <a:srgbClr val="000000">
                      <a:alpha val="43137"/>
                    </a:srgbClr>
                  </a:outerShdw>
                </a:effectLst>
              </a:rPr>
              <a:t>Pngimg</a:t>
            </a:r>
            <a:endParaRPr lang="pt-PT" sz="1100" dirty="0">
              <a:solidFill>
                <a:srgbClr val="0066CC"/>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44457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296919" y="959748"/>
            <a:ext cx="11598160" cy="859101"/>
          </a:xfrm>
        </p:spPr>
        <p:txBody>
          <a:bodyPr>
            <a:noAutofit/>
          </a:bodyPr>
          <a:lstStyle/>
          <a:p>
            <a:r>
              <a:rPr lang="en-US" sz="3700" b="1" dirty="0">
                <a:solidFill>
                  <a:srgbClr val="0066CC"/>
                </a:solidFill>
                <a:effectLst>
                  <a:outerShdw blurRad="38100" dist="38100" dir="2700000" algn="tl">
                    <a:srgbClr val="000000">
                      <a:alpha val="43137"/>
                    </a:srgbClr>
                  </a:outerShdw>
                </a:effectLst>
              </a:rPr>
              <a:t>The water policy of the </a:t>
            </a:r>
            <a:r>
              <a:rPr lang="en-US" sz="3700" b="1" dirty="0" smtClean="0">
                <a:solidFill>
                  <a:srgbClr val="0066CC"/>
                </a:solidFill>
                <a:effectLst>
                  <a:outerShdw blurRad="38100" dist="38100" dir="2700000" algn="tl">
                    <a:srgbClr val="000000">
                      <a:alpha val="43137"/>
                    </a:srgbClr>
                  </a:outerShdw>
                </a:effectLst>
              </a:rPr>
              <a:t>European Union</a:t>
            </a:r>
            <a:endParaRPr lang="pt-PT" sz="3200" b="1" dirty="0">
              <a:solidFill>
                <a:srgbClr val="0066CC"/>
              </a:solidFill>
              <a:effectLst>
                <a:outerShdw blurRad="38100" dist="38100" dir="2700000" algn="tl">
                  <a:srgbClr val="000000">
                    <a:alpha val="43137"/>
                  </a:srgbClr>
                </a:outerShdw>
              </a:effectLst>
            </a:endParaRP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
        <p:nvSpPr>
          <p:cNvPr id="5" name="Título 1"/>
          <p:cNvSpPr txBox="1">
            <a:spLocks/>
          </p:cNvSpPr>
          <p:nvPr/>
        </p:nvSpPr>
        <p:spPr>
          <a:xfrm>
            <a:off x="296919" y="2696217"/>
            <a:ext cx="11598160" cy="292162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US" sz="2000" dirty="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2000" dirty="0">
                <a:solidFill>
                  <a:srgbClr val="0066CC"/>
                </a:solidFill>
                <a:effectLst>
                  <a:outerShdw blurRad="38100" dist="38100" dir="2700000" algn="tl">
                    <a:srgbClr val="000000">
                      <a:alpha val="43137"/>
                    </a:srgbClr>
                  </a:outerShdw>
                </a:effectLst>
              </a:rPr>
              <a:t>The Bathing Waters Directive (76/160/EEC) of </a:t>
            </a:r>
            <a:r>
              <a:rPr lang="en-US" sz="2000" dirty="0" smtClean="0">
                <a:solidFill>
                  <a:srgbClr val="0066CC"/>
                </a:solidFill>
                <a:effectLst>
                  <a:outerShdw blurRad="38100" dist="38100" dir="2700000" algn="tl">
                    <a:srgbClr val="000000">
                      <a:alpha val="43137"/>
                    </a:srgbClr>
                  </a:outerShdw>
                </a:effectLst>
              </a:rPr>
              <a:t>1976, which was </a:t>
            </a:r>
            <a:r>
              <a:rPr lang="en-US" sz="2000" dirty="0">
                <a:solidFill>
                  <a:srgbClr val="0066CC"/>
                </a:solidFill>
                <a:effectLst>
                  <a:outerShdw blurRad="38100" dist="38100" dir="2700000" algn="tl">
                    <a:srgbClr val="000000">
                      <a:alpha val="43137"/>
                    </a:srgbClr>
                  </a:outerShdw>
                </a:effectLst>
              </a:rPr>
              <a:t>replaced by the Directive </a:t>
            </a:r>
            <a:r>
              <a:rPr lang="en-US" sz="2000" dirty="0" smtClean="0">
                <a:solidFill>
                  <a:srgbClr val="0066CC"/>
                </a:solidFill>
                <a:effectLst>
                  <a:outerShdw blurRad="38100" dist="38100" dir="2700000" algn="tl">
                    <a:srgbClr val="000000">
                      <a:alpha val="43137"/>
                    </a:srgbClr>
                  </a:outerShdw>
                </a:effectLst>
              </a:rPr>
              <a:t>2006/7/EC</a:t>
            </a:r>
          </a:p>
          <a:p>
            <a:pPr marL="285750" indent="-285750" algn="l">
              <a:buFont typeface="Arial" panose="020B0604020202020204" pitchFamily="34" charset="0"/>
              <a:buChar char="•"/>
            </a:pPr>
            <a:endParaRPr lang="en-US" sz="2000" dirty="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2000" dirty="0">
                <a:solidFill>
                  <a:srgbClr val="0066CC"/>
                </a:solidFill>
                <a:effectLst>
                  <a:outerShdw blurRad="38100" dist="38100" dir="2700000" algn="tl">
                    <a:srgbClr val="000000">
                      <a:alpha val="43137"/>
                    </a:srgbClr>
                  </a:outerShdw>
                </a:effectLst>
              </a:rPr>
              <a:t>The Urban Waste Water Treatment Directive (91/271/EEC) of 21 May 1991 concerning discharges of municipal and some industrial waste waters</a:t>
            </a:r>
            <a:r>
              <a:rPr lang="en-US" sz="2000" dirty="0" smtClean="0">
                <a:solidFill>
                  <a:srgbClr val="0066CC"/>
                </a:solidFill>
                <a:effectLst>
                  <a:outerShdw blurRad="38100" dist="38100" dir="2700000" algn="tl">
                    <a:srgbClr val="000000">
                      <a:alpha val="43137"/>
                    </a:srgbClr>
                  </a:outerShdw>
                </a:effectLst>
              </a:rPr>
              <a:t>;</a:t>
            </a:r>
          </a:p>
          <a:p>
            <a:pPr marL="285750" indent="-285750" algn="l">
              <a:buFont typeface="Arial" panose="020B0604020202020204" pitchFamily="34" charset="0"/>
              <a:buChar char="•"/>
            </a:pPr>
            <a:endParaRPr lang="en-US" sz="2000" dirty="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2000" dirty="0">
                <a:solidFill>
                  <a:srgbClr val="0066CC"/>
                </a:solidFill>
                <a:effectLst>
                  <a:outerShdw blurRad="38100" dist="38100" dir="2700000" algn="tl">
                    <a:srgbClr val="000000">
                      <a:alpha val="43137"/>
                    </a:srgbClr>
                  </a:outerShdw>
                </a:effectLst>
              </a:rPr>
              <a:t>The Drinking Water Directive (98/83/EC) of 3 November 1998 concerning potable water </a:t>
            </a:r>
            <a:r>
              <a:rPr lang="en-US" sz="2000" dirty="0" smtClean="0">
                <a:solidFill>
                  <a:srgbClr val="0066CC"/>
                </a:solidFill>
                <a:effectLst>
                  <a:outerShdw blurRad="38100" dist="38100" dir="2700000" algn="tl">
                    <a:srgbClr val="000000">
                      <a:alpha val="43137"/>
                    </a:srgbClr>
                  </a:outerShdw>
                </a:effectLst>
              </a:rPr>
              <a:t>quality, in-line </a:t>
            </a:r>
            <a:r>
              <a:rPr lang="en-US" sz="2000" dirty="0">
                <a:solidFill>
                  <a:srgbClr val="0066CC"/>
                </a:solidFill>
                <a:effectLst>
                  <a:outerShdw blurRad="38100" dist="38100" dir="2700000" algn="tl">
                    <a:srgbClr val="000000">
                      <a:alpha val="43137"/>
                    </a:srgbClr>
                  </a:outerShdw>
                </a:effectLst>
              </a:rPr>
              <a:t>for an update decided in February 2018 (following European Citizens' Initiative Right2Water and aiming to contribute to the UN Sustainable development goals)</a:t>
            </a:r>
            <a:endParaRPr lang="en-US" sz="2000" dirty="0" smtClean="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endParaRPr lang="en-US" sz="2000" dirty="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2000" dirty="0">
                <a:solidFill>
                  <a:srgbClr val="0066CC"/>
                </a:solidFill>
                <a:effectLst>
                  <a:outerShdw blurRad="38100" dist="38100" dir="2700000" algn="tl">
                    <a:srgbClr val="000000">
                      <a:alpha val="43137"/>
                    </a:srgbClr>
                  </a:outerShdw>
                </a:effectLst>
              </a:rPr>
              <a:t>The Water Framework Directive (2000/60/EC) of 23 October 2000 concerning water resources management</a:t>
            </a:r>
          </a:p>
        </p:txBody>
      </p:sp>
      <p:sp>
        <p:nvSpPr>
          <p:cNvPr id="8" name="Título 1"/>
          <p:cNvSpPr txBox="1">
            <a:spLocks/>
          </p:cNvSpPr>
          <p:nvPr/>
        </p:nvSpPr>
        <p:spPr>
          <a:xfrm>
            <a:off x="42672" y="6579220"/>
            <a:ext cx="11598160" cy="2787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a:solidFill>
                  <a:srgbClr val="0066CC"/>
                </a:solidFill>
                <a:effectLst>
                  <a:outerShdw blurRad="38100" dist="38100" dir="2700000" algn="tl">
                    <a:srgbClr val="000000">
                      <a:alpha val="43137"/>
                    </a:srgbClr>
                  </a:outerShdw>
                </a:effectLst>
              </a:rPr>
              <a:t>Wikipedia – “Water supply and sanitation in the European Union”</a:t>
            </a:r>
            <a:endParaRPr lang="pt-PT" sz="1100" dirty="0">
              <a:solidFill>
                <a:srgbClr val="0066CC"/>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923272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378790" y="1025912"/>
            <a:ext cx="11598160" cy="769891"/>
          </a:xfrm>
        </p:spPr>
        <p:txBody>
          <a:bodyPr>
            <a:noAutofit/>
          </a:bodyPr>
          <a:lstStyle/>
          <a:p>
            <a:r>
              <a:rPr lang="en-US" sz="3700" b="1" dirty="0">
                <a:solidFill>
                  <a:srgbClr val="0066CC"/>
                </a:solidFill>
                <a:effectLst>
                  <a:outerShdw blurRad="38100" dist="38100" dir="2700000" algn="tl">
                    <a:srgbClr val="000000">
                      <a:alpha val="43137"/>
                    </a:srgbClr>
                  </a:outerShdw>
                </a:effectLst>
              </a:rPr>
              <a:t>Member States shall ensure that such drinking water:</a:t>
            </a: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
        <p:nvSpPr>
          <p:cNvPr id="5" name="Título 1"/>
          <p:cNvSpPr txBox="1">
            <a:spLocks/>
          </p:cNvSpPr>
          <p:nvPr/>
        </p:nvSpPr>
        <p:spPr>
          <a:xfrm>
            <a:off x="836341" y="2430967"/>
            <a:ext cx="10470996" cy="315231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285750" indent="-285750" algn="l">
              <a:buFont typeface="Arial" panose="020B0604020202020204" pitchFamily="34" charset="0"/>
              <a:buChar char="•"/>
            </a:pPr>
            <a:r>
              <a:rPr lang="en-US" sz="2500" dirty="0">
                <a:solidFill>
                  <a:srgbClr val="0066CC"/>
                </a:solidFill>
                <a:effectLst>
                  <a:outerShdw blurRad="38100" dist="38100" dir="2700000" algn="tl">
                    <a:srgbClr val="000000">
                      <a:alpha val="43137"/>
                    </a:srgbClr>
                  </a:outerShdw>
                </a:effectLst>
              </a:rPr>
              <a:t>Does not contain any concentration of micro-organisms, parasites or any other substance which constitutes a potential human health risk;</a:t>
            </a:r>
          </a:p>
          <a:p>
            <a:pPr marL="285750" indent="-285750" algn="l">
              <a:buFont typeface="Arial" panose="020B0604020202020204" pitchFamily="34" charset="0"/>
              <a:buChar char="•"/>
            </a:pPr>
            <a:endParaRPr lang="en-US" sz="2500" dirty="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2500" dirty="0">
                <a:solidFill>
                  <a:srgbClr val="0066CC"/>
                </a:solidFill>
                <a:effectLst>
                  <a:outerShdw blurRad="38100" dist="38100" dir="2700000" algn="tl">
                    <a:srgbClr val="000000">
                      <a:alpha val="43137"/>
                    </a:srgbClr>
                  </a:outerShdw>
                </a:effectLst>
              </a:rPr>
              <a:t>Meets the minimum requirements (microbiological and chemical parameters and those relating to radioactivity) laid down by the directive.</a:t>
            </a:r>
          </a:p>
          <a:p>
            <a:pPr marL="285750" indent="-285750" algn="l">
              <a:buFont typeface="Arial" panose="020B0604020202020204" pitchFamily="34" charset="0"/>
              <a:buChar char="•"/>
            </a:pPr>
            <a:endParaRPr lang="en-US" sz="2500" dirty="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2500" dirty="0" smtClean="0">
                <a:solidFill>
                  <a:srgbClr val="0066CC"/>
                </a:solidFill>
                <a:effectLst>
                  <a:outerShdw blurRad="38100" dist="38100" dir="2700000" algn="tl">
                    <a:srgbClr val="000000">
                      <a:alpha val="43137"/>
                    </a:srgbClr>
                  </a:outerShdw>
                </a:effectLst>
              </a:rPr>
              <a:t>Will </a:t>
            </a:r>
            <a:r>
              <a:rPr lang="en-US" sz="2500" dirty="0">
                <a:solidFill>
                  <a:srgbClr val="0066CC"/>
                </a:solidFill>
                <a:effectLst>
                  <a:outerShdw blurRad="38100" dist="38100" dir="2700000" algn="tl">
                    <a:srgbClr val="000000">
                      <a:alpha val="43137"/>
                    </a:srgbClr>
                  </a:outerShdw>
                </a:effectLst>
              </a:rPr>
              <a:t>take any other action needed in order to guarantee the healthiness and purity of water intended for human consumption.</a:t>
            </a:r>
          </a:p>
        </p:txBody>
      </p:sp>
      <p:sp>
        <p:nvSpPr>
          <p:cNvPr id="7" name="Título 1"/>
          <p:cNvSpPr txBox="1">
            <a:spLocks/>
          </p:cNvSpPr>
          <p:nvPr/>
        </p:nvSpPr>
        <p:spPr>
          <a:xfrm>
            <a:off x="42672" y="6579220"/>
            <a:ext cx="11598160" cy="2787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a:solidFill>
                  <a:srgbClr val="0066CC"/>
                </a:solidFill>
                <a:effectLst>
                  <a:outerShdw blurRad="38100" dist="38100" dir="2700000" algn="tl">
                    <a:srgbClr val="000000">
                      <a:alpha val="43137"/>
                    </a:srgbClr>
                  </a:outerShdw>
                </a:effectLst>
              </a:rPr>
              <a:t>Wikipedia – “Drinking Water Directive </a:t>
            </a:r>
            <a:r>
              <a:rPr lang="en-US" sz="1400" dirty="0" smtClean="0">
                <a:solidFill>
                  <a:srgbClr val="0066CC"/>
                </a:solidFill>
                <a:effectLst>
                  <a:outerShdw blurRad="38100" dist="38100" dir="2700000" algn="tl">
                    <a:srgbClr val="000000">
                      <a:alpha val="43137"/>
                    </a:srgbClr>
                  </a:outerShdw>
                </a:effectLst>
              </a:rPr>
              <a:t>1998”</a:t>
            </a:r>
            <a:endParaRPr lang="pt-PT" sz="1100" dirty="0">
              <a:solidFill>
                <a:srgbClr val="0066CC"/>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77369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423395" y="1219656"/>
            <a:ext cx="11598160" cy="702450"/>
          </a:xfrm>
        </p:spPr>
        <p:txBody>
          <a:bodyPr>
            <a:noAutofit/>
          </a:bodyPr>
          <a:lstStyle/>
          <a:p>
            <a:r>
              <a:rPr lang="en-US" sz="3700" b="1" dirty="0" smtClean="0">
                <a:solidFill>
                  <a:srgbClr val="0066CC"/>
                </a:solidFill>
                <a:effectLst>
                  <a:outerShdw blurRad="38100" dist="38100" dir="2700000" algn="tl">
                    <a:srgbClr val="000000">
                      <a:alpha val="43137"/>
                    </a:srgbClr>
                  </a:outerShdw>
                </a:effectLst>
              </a:rPr>
              <a:t>Drinking </a:t>
            </a:r>
            <a:r>
              <a:rPr lang="en-US" sz="3700" b="1" dirty="0">
                <a:solidFill>
                  <a:srgbClr val="0066CC"/>
                </a:solidFill>
                <a:effectLst>
                  <a:outerShdw blurRad="38100" dist="38100" dir="2700000" algn="tl">
                    <a:srgbClr val="000000">
                      <a:alpha val="43137"/>
                    </a:srgbClr>
                  </a:outerShdw>
                </a:effectLst>
              </a:rPr>
              <a:t>water comes from natural </a:t>
            </a:r>
            <a:r>
              <a:rPr lang="en-US" sz="3700" b="1" dirty="0" smtClean="0">
                <a:solidFill>
                  <a:srgbClr val="0066CC"/>
                </a:solidFill>
                <a:effectLst>
                  <a:outerShdw blurRad="38100" dist="38100" dir="2700000" algn="tl">
                    <a:srgbClr val="000000">
                      <a:alpha val="43137"/>
                    </a:srgbClr>
                  </a:outerShdw>
                </a:effectLst>
              </a:rPr>
              <a:t>sources</a:t>
            </a:r>
            <a:endParaRPr lang="pt-PT" sz="3200" b="1" dirty="0">
              <a:solidFill>
                <a:srgbClr val="0066CC"/>
              </a:solidFill>
              <a:effectLst>
                <a:outerShdw blurRad="38100" dist="38100" dir="2700000" algn="tl">
                  <a:srgbClr val="000000">
                    <a:alpha val="43137"/>
                  </a:srgbClr>
                </a:outerShdw>
              </a:effectLst>
            </a:endParaRP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
        <p:nvSpPr>
          <p:cNvPr id="2" name="Retângulo 1"/>
          <p:cNvSpPr/>
          <p:nvPr/>
        </p:nvSpPr>
        <p:spPr>
          <a:xfrm>
            <a:off x="423395" y="2865672"/>
            <a:ext cx="2599723" cy="1569660"/>
          </a:xfrm>
          <a:prstGeom prst="rect">
            <a:avLst/>
          </a:prstGeom>
        </p:spPr>
        <p:txBody>
          <a:bodyPr wrap="square">
            <a:spAutoFit/>
          </a:bodyPr>
          <a:lstStyle/>
          <a:p>
            <a:r>
              <a:rPr lang="en-US" sz="3200" dirty="0" smtClean="0">
                <a:solidFill>
                  <a:srgbClr val="0066CC"/>
                </a:solidFill>
                <a:effectLst>
                  <a:outerShdw blurRad="38100" dist="38100" dir="2700000" algn="tl">
                    <a:srgbClr val="000000">
                      <a:alpha val="43137"/>
                    </a:srgbClr>
                  </a:outerShdw>
                </a:effectLst>
              </a:rPr>
              <a:t>Groundwater</a:t>
            </a:r>
          </a:p>
          <a:p>
            <a:endParaRPr lang="en-US" sz="3200" dirty="0" smtClean="0">
              <a:solidFill>
                <a:srgbClr val="0066CC"/>
              </a:solidFill>
              <a:effectLst>
                <a:outerShdw blurRad="38100" dist="38100" dir="2700000" algn="tl">
                  <a:srgbClr val="000000">
                    <a:alpha val="43137"/>
                  </a:srgbClr>
                </a:outerShdw>
              </a:effectLst>
            </a:endParaRPr>
          </a:p>
          <a:p>
            <a:r>
              <a:rPr lang="en-US" sz="3200" dirty="0" smtClean="0">
                <a:solidFill>
                  <a:srgbClr val="0066CC"/>
                </a:solidFill>
                <a:effectLst>
                  <a:outerShdw blurRad="38100" dist="38100" dir="2700000" algn="tl">
                    <a:srgbClr val="000000">
                      <a:alpha val="43137"/>
                    </a:srgbClr>
                  </a:outerShdw>
                </a:effectLst>
              </a:rPr>
              <a:t>Surface water</a:t>
            </a:r>
            <a:endParaRPr lang="pt-PT" sz="3200" dirty="0"/>
          </a:p>
        </p:txBody>
      </p:sp>
      <p:sp>
        <p:nvSpPr>
          <p:cNvPr id="7" name="Retângulo 6"/>
          <p:cNvSpPr/>
          <p:nvPr/>
        </p:nvSpPr>
        <p:spPr>
          <a:xfrm>
            <a:off x="4541890" y="3358114"/>
            <a:ext cx="2599723" cy="584775"/>
          </a:xfrm>
          <a:prstGeom prst="rect">
            <a:avLst/>
          </a:prstGeom>
        </p:spPr>
        <p:txBody>
          <a:bodyPr wrap="square">
            <a:spAutoFit/>
          </a:bodyPr>
          <a:lstStyle/>
          <a:p>
            <a:r>
              <a:rPr lang="en-US" sz="3200" dirty="0" smtClean="0">
                <a:solidFill>
                  <a:srgbClr val="0066CC"/>
                </a:solidFill>
                <a:effectLst>
                  <a:outerShdw blurRad="38100" dist="38100" dir="2700000" algn="tl">
                    <a:srgbClr val="000000">
                      <a:alpha val="43137"/>
                    </a:srgbClr>
                  </a:outerShdw>
                </a:effectLst>
              </a:rPr>
              <a:t>Treatment</a:t>
            </a:r>
            <a:endParaRPr lang="pt-PT" sz="3200" dirty="0"/>
          </a:p>
        </p:txBody>
      </p:sp>
      <p:sp>
        <p:nvSpPr>
          <p:cNvPr id="8" name="Retângulo 7"/>
          <p:cNvSpPr/>
          <p:nvPr/>
        </p:nvSpPr>
        <p:spPr>
          <a:xfrm>
            <a:off x="9041109" y="2865672"/>
            <a:ext cx="2599723" cy="1569660"/>
          </a:xfrm>
          <a:prstGeom prst="rect">
            <a:avLst/>
          </a:prstGeom>
        </p:spPr>
        <p:txBody>
          <a:bodyPr wrap="square">
            <a:spAutoFit/>
          </a:bodyPr>
          <a:lstStyle/>
          <a:p>
            <a:r>
              <a:rPr lang="en-US" sz="3200" dirty="0" smtClean="0">
                <a:solidFill>
                  <a:srgbClr val="0066CC"/>
                </a:solidFill>
                <a:effectLst>
                  <a:outerShdw blurRad="38100" dist="38100" dir="2700000" algn="tl">
                    <a:srgbClr val="000000">
                      <a:alpha val="43137"/>
                    </a:srgbClr>
                  </a:outerShdw>
                </a:effectLst>
              </a:rPr>
              <a:t>Storage</a:t>
            </a:r>
          </a:p>
          <a:p>
            <a:endParaRPr lang="en-US" sz="3200" dirty="0" smtClean="0">
              <a:solidFill>
                <a:srgbClr val="0066CC"/>
              </a:solidFill>
              <a:effectLst>
                <a:outerShdw blurRad="38100" dist="38100" dir="2700000" algn="tl">
                  <a:srgbClr val="000000">
                    <a:alpha val="43137"/>
                  </a:srgbClr>
                </a:outerShdw>
              </a:effectLst>
            </a:endParaRPr>
          </a:p>
          <a:p>
            <a:r>
              <a:rPr lang="en-US" sz="3200" dirty="0" smtClean="0">
                <a:solidFill>
                  <a:srgbClr val="0066CC"/>
                </a:solidFill>
                <a:effectLst>
                  <a:outerShdw blurRad="38100" dist="38100" dir="2700000" algn="tl">
                    <a:srgbClr val="000000">
                      <a:alpha val="43137"/>
                    </a:srgbClr>
                  </a:outerShdw>
                </a:effectLst>
              </a:rPr>
              <a:t>Distribution</a:t>
            </a:r>
            <a:endParaRPr lang="pt-PT" sz="3200" dirty="0"/>
          </a:p>
        </p:txBody>
      </p:sp>
      <p:sp>
        <p:nvSpPr>
          <p:cNvPr id="9" name="Seta para a direita 8"/>
          <p:cNvSpPr/>
          <p:nvPr/>
        </p:nvSpPr>
        <p:spPr>
          <a:xfrm>
            <a:off x="3284621" y="3358114"/>
            <a:ext cx="974558" cy="672465"/>
          </a:xfrm>
          <a:prstGeom prst="rightArrow">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0" name="Seta para a direita 9"/>
          <p:cNvSpPr/>
          <p:nvPr/>
        </p:nvSpPr>
        <p:spPr>
          <a:xfrm>
            <a:off x="7084448" y="3314268"/>
            <a:ext cx="974558" cy="672465"/>
          </a:xfrm>
          <a:prstGeom prst="rightArrow">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2" name="Seta em curva 11"/>
          <p:cNvSpPr/>
          <p:nvPr/>
        </p:nvSpPr>
        <p:spPr>
          <a:xfrm rot="10800000">
            <a:off x="8741664" y="4730496"/>
            <a:ext cx="1599306" cy="1597152"/>
          </a:xfrm>
          <a:prstGeom prst="bentArrow">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solidFill>
                <a:schemeClr val="tx1"/>
              </a:solidFill>
            </a:endParaRPr>
          </a:p>
        </p:txBody>
      </p:sp>
      <p:sp>
        <p:nvSpPr>
          <p:cNvPr id="13" name="Retângulo 12"/>
          <p:cNvSpPr/>
          <p:nvPr/>
        </p:nvSpPr>
        <p:spPr>
          <a:xfrm>
            <a:off x="6095999" y="5576272"/>
            <a:ext cx="2599723" cy="584775"/>
          </a:xfrm>
          <a:prstGeom prst="rect">
            <a:avLst/>
          </a:prstGeom>
        </p:spPr>
        <p:txBody>
          <a:bodyPr wrap="square">
            <a:spAutoFit/>
          </a:bodyPr>
          <a:lstStyle/>
          <a:p>
            <a:r>
              <a:rPr lang="en-US" sz="3200" dirty="0" smtClean="0">
                <a:solidFill>
                  <a:srgbClr val="0066CC"/>
                </a:solidFill>
                <a:effectLst>
                  <a:outerShdw blurRad="38100" dist="38100" dir="2700000" algn="tl">
                    <a:srgbClr val="000000">
                      <a:alpha val="43137"/>
                    </a:srgbClr>
                  </a:outerShdw>
                </a:effectLst>
              </a:rPr>
              <a:t>Point of use</a:t>
            </a:r>
            <a:endParaRPr lang="pt-PT" sz="3200" dirty="0"/>
          </a:p>
        </p:txBody>
      </p:sp>
    </p:spTree>
    <p:extLst>
      <p:ext uri="{BB962C8B-B14F-4D97-AF65-F5344CB8AC3E}">
        <p14:creationId xmlns:p14="http://schemas.microsoft.com/office/powerpoint/2010/main" val="37954053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378790" y="1025912"/>
            <a:ext cx="11598160" cy="769891"/>
          </a:xfrm>
        </p:spPr>
        <p:txBody>
          <a:bodyPr>
            <a:noAutofit/>
          </a:bodyPr>
          <a:lstStyle/>
          <a:p>
            <a:r>
              <a:rPr lang="en-US" sz="3700" b="1" dirty="0">
                <a:solidFill>
                  <a:srgbClr val="0066CC"/>
                </a:solidFill>
                <a:effectLst>
                  <a:outerShdw blurRad="38100" dist="38100" dir="2700000" algn="tl">
                    <a:srgbClr val="000000">
                      <a:alpha val="43137"/>
                    </a:srgbClr>
                  </a:outerShdw>
                </a:effectLst>
              </a:rPr>
              <a:t>The Drinking Water Directive applies </a:t>
            </a:r>
            <a:r>
              <a:rPr lang="en-US" sz="3700" b="1" dirty="0" smtClean="0">
                <a:solidFill>
                  <a:srgbClr val="0066CC"/>
                </a:solidFill>
                <a:effectLst>
                  <a:outerShdw blurRad="38100" dist="38100" dir="2700000" algn="tl">
                    <a:srgbClr val="000000">
                      <a:alpha val="43137"/>
                    </a:srgbClr>
                  </a:outerShdw>
                </a:effectLst>
              </a:rPr>
              <a:t>to:</a:t>
            </a:r>
            <a:endParaRPr lang="en-US" sz="3700" b="1" dirty="0">
              <a:solidFill>
                <a:srgbClr val="0066CC"/>
              </a:solidFill>
              <a:effectLst>
                <a:outerShdw blurRad="38100" dist="38100" dir="2700000" algn="tl">
                  <a:srgbClr val="000000">
                    <a:alpha val="43137"/>
                  </a:srgbClr>
                </a:outerShdw>
              </a:effectLst>
            </a:endParaRP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
        <p:nvSpPr>
          <p:cNvPr id="5" name="Título 1"/>
          <p:cNvSpPr txBox="1">
            <a:spLocks/>
          </p:cNvSpPr>
          <p:nvPr/>
        </p:nvSpPr>
        <p:spPr>
          <a:xfrm>
            <a:off x="378790" y="2230244"/>
            <a:ext cx="11452654" cy="403674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285750" indent="-285750" algn="l">
              <a:buFont typeface="Arial" panose="020B0604020202020204" pitchFamily="34" charset="0"/>
              <a:buChar char="•"/>
            </a:pPr>
            <a:r>
              <a:rPr lang="en-US" sz="2500" dirty="0">
                <a:solidFill>
                  <a:srgbClr val="0066CC"/>
                </a:solidFill>
                <a:effectLst>
                  <a:outerShdw blurRad="38100" dist="38100" dir="2700000" algn="tl">
                    <a:srgbClr val="000000">
                      <a:alpha val="43137"/>
                    </a:srgbClr>
                  </a:outerShdw>
                </a:effectLst>
              </a:rPr>
              <a:t>all distribution systems serving more than 50 people or supplying more than 10 cubic meter per day, but also distribution systems serving less than 50 people/supplying less than 10 cubic meter per day if the water is supplied as part of an economic activity;</a:t>
            </a:r>
          </a:p>
          <a:p>
            <a:pPr marL="285750" indent="-285750" algn="l">
              <a:buFont typeface="Arial" panose="020B0604020202020204" pitchFamily="34" charset="0"/>
              <a:buChar char="•"/>
            </a:pPr>
            <a:endParaRPr lang="en-US" sz="2500" dirty="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2500" dirty="0">
                <a:solidFill>
                  <a:srgbClr val="0066CC"/>
                </a:solidFill>
                <a:effectLst>
                  <a:outerShdw blurRad="38100" dist="38100" dir="2700000" algn="tl">
                    <a:srgbClr val="000000">
                      <a:alpha val="43137"/>
                    </a:srgbClr>
                  </a:outerShdw>
                </a:effectLst>
              </a:rPr>
              <a:t>drinking water from tankers;</a:t>
            </a:r>
          </a:p>
          <a:p>
            <a:pPr marL="285750" indent="-285750" algn="l">
              <a:buFont typeface="Arial" panose="020B0604020202020204" pitchFamily="34" charset="0"/>
              <a:buChar char="•"/>
            </a:pPr>
            <a:endParaRPr lang="en-US" sz="2500" dirty="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2500" dirty="0">
                <a:solidFill>
                  <a:srgbClr val="0066CC"/>
                </a:solidFill>
                <a:effectLst>
                  <a:outerShdw blurRad="38100" dist="38100" dir="2700000" algn="tl">
                    <a:srgbClr val="000000">
                      <a:alpha val="43137"/>
                    </a:srgbClr>
                  </a:outerShdw>
                </a:effectLst>
              </a:rPr>
              <a:t>drinking water in bottles or containers;</a:t>
            </a:r>
          </a:p>
          <a:p>
            <a:pPr marL="285750" indent="-285750" algn="l">
              <a:buFont typeface="Arial" panose="020B0604020202020204" pitchFamily="34" charset="0"/>
              <a:buChar char="•"/>
            </a:pPr>
            <a:endParaRPr lang="en-US" sz="2500" dirty="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2500" dirty="0">
                <a:solidFill>
                  <a:srgbClr val="0066CC"/>
                </a:solidFill>
                <a:effectLst>
                  <a:outerShdw blurRad="38100" dist="38100" dir="2700000" algn="tl">
                    <a:srgbClr val="000000">
                      <a:alpha val="43137"/>
                    </a:srgbClr>
                  </a:outerShdw>
                </a:effectLst>
              </a:rPr>
              <a:t>water used in the food-processing industry, unless the competent national authorities are satisfied that the quality of the water cannot affect the wholesomeness of the foodstuff in its finished form.</a:t>
            </a:r>
          </a:p>
        </p:txBody>
      </p:sp>
      <p:sp>
        <p:nvSpPr>
          <p:cNvPr id="7" name="Título 1"/>
          <p:cNvSpPr txBox="1">
            <a:spLocks/>
          </p:cNvSpPr>
          <p:nvPr/>
        </p:nvSpPr>
        <p:spPr>
          <a:xfrm>
            <a:off x="42672" y="6579220"/>
            <a:ext cx="11598160" cy="2787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a:solidFill>
                  <a:srgbClr val="0066CC"/>
                </a:solidFill>
                <a:effectLst>
                  <a:outerShdw blurRad="38100" dist="38100" dir="2700000" algn="tl">
                    <a:srgbClr val="000000">
                      <a:alpha val="43137"/>
                    </a:srgbClr>
                  </a:outerShdw>
                </a:effectLst>
              </a:rPr>
              <a:t>https://ec.europa.eu/environment/water/water-drink/legislation_en.html</a:t>
            </a:r>
            <a:endParaRPr lang="pt-PT" sz="1100" dirty="0">
              <a:solidFill>
                <a:srgbClr val="0066CC"/>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147096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378790" y="1025912"/>
            <a:ext cx="11598160" cy="769891"/>
          </a:xfrm>
        </p:spPr>
        <p:txBody>
          <a:bodyPr>
            <a:noAutofit/>
          </a:bodyPr>
          <a:lstStyle/>
          <a:p>
            <a:r>
              <a:rPr lang="en-US" sz="3700" b="1" dirty="0">
                <a:solidFill>
                  <a:srgbClr val="0066CC"/>
                </a:solidFill>
                <a:effectLst>
                  <a:outerShdw blurRad="38100" dist="38100" dir="2700000" algn="tl">
                    <a:srgbClr val="000000">
                      <a:alpha val="43137"/>
                    </a:srgbClr>
                  </a:outerShdw>
                </a:effectLst>
              </a:rPr>
              <a:t>The Drinking Water Directive does not apply to:</a:t>
            </a: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
        <p:nvSpPr>
          <p:cNvPr id="5" name="Título 1"/>
          <p:cNvSpPr txBox="1">
            <a:spLocks/>
          </p:cNvSpPr>
          <p:nvPr/>
        </p:nvSpPr>
        <p:spPr>
          <a:xfrm>
            <a:off x="378790" y="2341756"/>
            <a:ext cx="11452654" cy="401443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285750" indent="-285750" algn="l">
              <a:buFont typeface="Arial" panose="020B0604020202020204" pitchFamily="34" charset="0"/>
              <a:buChar char="•"/>
            </a:pPr>
            <a:r>
              <a:rPr lang="en-US" sz="2500" dirty="0">
                <a:solidFill>
                  <a:srgbClr val="0066CC"/>
                </a:solidFill>
                <a:effectLst>
                  <a:outerShdw blurRad="38100" dist="38100" dir="2700000" algn="tl">
                    <a:srgbClr val="000000">
                      <a:alpha val="43137"/>
                    </a:srgbClr>
                  </a:outerShdw>
                </a:effectLst>
              </a:rPr>
              <a:t>natural mineral waters </a:t>
            </a:r>
            <a:r>
              <a:rPr lang="en-US" sz="2500" dirty="0" err="1">
                <a:solidFill>
                  <a:srgbClr val="0066CC"/>
                </a:solidFill>
                <a:effectLst>
                  <a:outerShdw blurRad="38100" dist="38100" dir="2700000" algn="tl">
                    <a:srgbClr val="000000">
                      <a:alpha val="43137"/>
                    </a:srgbClr>
                  </a:outerShdw>
                </a:effectLst>
              </a:rPr>
              <a:t>recognised</a:t>
            </a:r>
            <a:r>
              <a:rPr lang="en-US" sz="2500" dirty="0">
                <a:solidFill>
                  <a:srgbClr val="0066CC"/>
                </a:solidFill>
                <a:effectLst>
                  <a:outerShdw blurRad="38100" dist="38100" dir="2700000" algn="tl">
                    <a:srgbClr val="000000">
                      <a:alpha val="43137"/>
                    </a:srgbClr>
                  </a:outerShdw>
                </a:effectLst>
              </a:rPr>
              <a:t> as such by the competent national authorities, in accordance with Council Directive 80/777/EEC of 15 July 1980 on the approximation of the laws of the Member States relating to the exploitation and marketing of natural mineral waters and repealed by Directive 2009/54/EC of 18 June 2009 on the exploitation and marketing of natural mineral waters; and</a:t>
            </a:r>
          </a:p>
          <a:p>
            <a:pPr marL="285750" indent="-285750" algn="l">
              <a:buFont typeface="Arial" panose="020B0604020202020204" pitchFamily="34" charset="0"/>
              <a:buChar char="•"/>
            </a:pPr>
            <a:endParaRPr lang="en-US" sz="2500" dirty="0">
              <a:solidFill>
                <a:srgbClr val="0066CC"/>
              </a:solidFill>
              <a:effectLst>
                <a:outerShdw blurRad="38100" dist="38100" dir="2700000" algn="tl">
                  <a:srgbClr val="000000">
                    <a:alpha val="43137"/>
                  </a:srgbClr>
                </a:outerShdw>
              </a:effectLst>
            </a:endParaRPr>
          </a:p>
          <a:p>
            <a:pPr marL="285750" indent="-285750" algn="l">
              <a:buFont typeface="Arial" panose="020B0604020202020204" pitchFamily="34" charset="0"/>
              <a:buChar char="•"/>
            </a:pPr>
            <a:r>
              <a:rPr lang="en-US" sz="2500" dirty="0">
                <a:solidFill>
                  <a:srgbClr val="0066CC"/>
                </a:solidFill>
                <a:effectLst>
                  <a:outerShdw blurRad="38100" dist="38100" dir="2700000" algn="tl">
                    <a:srgbClr val="000000">
                      <a:alpha val="43137"/>
                    </a:srgbClr>
                  </a:outerShdw>
                </a:effectLst>
              </a:rPr>
              <a:t>waters which are medicinal products within the meaning of Council Directive 65/65/EEC of 26 January 1965 on the approximation of provisions laid down by law, regulation or administrative action relating to medicinal products and repealed by Directive 2001/83/EC of 6 November 201 on the Community code relating to medicinal products for human use.</a:t>
            </a:r>
          </a:p>
        </p:txBody>
      </p:sp>
      <p:sp>
        <p:nvSpPr>
          <p:cNvPr id="8" name="Título 1"/>
          <p:cNvSpPr txBox="1">
            <a:spLocks/>
          </p:cNvSpPr>
          <p:nvPr/>
        </p:nvSpPr>
        <p:spPr>
          <a:xfrm>
            <a:off x="42672" y="6579220"/>
            <a:ext cx="11598160" cy="2787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a:solidFill>
                  <a:srgbClr val="0066CC"/>
                </a:solidFill>
                <a:effectLst>
                  <a:outerShdw blurRad="38100" dist="38100" dir="2700000" algn="tl">
                    <a:srgbClr val="000000">
                      <a:alpha val="43137"/>
                    </a:srgbClr>
                  </a:outerShdw>
                </a:effectLst>
              </a:rPr>
              <a:t>https://ec.europa.eu/environment/water/water-drink/legislation_en.html</a:t>
            </a:r>
            <a:endParaRPr lang="pt-PT" sz="1100" dirty="0">
              <a:solidFill>
                <a:srgbClr val="0066CC"/>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401025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296919" y="873848"/>
            <a:ext cx="11598160" cy="769891"/>
          </a:xfrm>
        </p:spPr>
        <p:txBody>
          <a:bodyPr>
            <a:noAutofit/>
          </a:bodyPr>
          <a:lstStyle/>
          <a:p>
            <a:r>
              <a:rPr lang="en-US" sz="3700" b="1" dirty="0">
                <a:solidFill>
                  <a:srgbClr val="0066CC"/>
                </a:solidFill>
                <a:effectLst>
                  <a:outerShdw blurRad="38100" dist="38100" dir="2700000" algn="tl">
                    <a:srgbClr val="000000">
                      <a:alpha val="43137"/>
                    </a:srgbClr>
                  </a:outerShdw>
                </a:effectLst>
              </a:rPr>
              <a:t>Microbiological parameters</a:t>
            </a: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pic>
        <p:nvPicPr>
          <p:cNvPr id="7" name="Imagem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5535" y="1795803"/>
            <a:ext cx="5327012" cy="4391285"/>
          </a:xfrm>
          <a:prstGeom prst="rect">
            <a:avLst/>
          </a:prstGeom>
        </p:spPr>
      </p:pic>
      <p:sp>
        <p:nvSpPr>
          <p:cNvPr id="8" name="Título 1"/>
          <p:cNvSpPr txBox="1">
            <a:spLocks/>
          </p:cNvSpPr>
          <p:nvPr/>
        </p:nvSpPr>
        <p:spPr>
          <a:xfrm>
            <a:off x="6898080" y="1643739"/>
            <a:ext cx="4742752" cy="493548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285750" indent="-285750" algn="just">
              <a:buFont typeface="Arial" panose="020B0604020202020204" pitchFamily="34" charset="0"/>
              <a:buChar char="•"/>
            </a:pPr>
            <a:r>
              <a:rPr lang="en-US" sz="2500" dirty="0" smtClean="0">
                <a:solidFill>
                  <a:srgbClr val="0066CC"/>
                </a:solidFill>
                <a:effectLst>
                  <a:outerShdw blurRad="38100" dist="38100" dir="2700000" algn="tl">
                    <a:srgbClr val="000000">
                      <a:alpha val="43137"/>
                    </a:srgbClr>
                  </a:outerShdw>
                </a:effectLst>
              </a:rPr>
              <a:t>The current directive requires the </a:t>
            </a:r>
            <a:r>
              <a:rPr lang="en-US" sz="2500" dirty="0" err="1" smtClean="0">
                <a:solidFill>
                  <a:srgbClr val="0066CC"/>
                </a:solidFill>
                <a:effectLst>
                  <a:outerShdw blurRad="38100" dist="38100" dir="2700000" algn="tl">
                    <a:srgbClr val="000000">
                      <a:alpha val="43137"/>
                    </a:srgbClr>
                  </a:outerShdw>
                </a:effectLst>
              </a:rPr>
              <a:t>monitorisation</a:t>
            </a:r>
            <a:r>
              <a:rPr lang="en-US" sz="2500" dirty="0" smtClean="0">
                <a:solidFill>
                  <a:srgbClr val="0066CC"/>
                </a:solidFill>
                <a:effectLst>
                  <a:outerShdw blurRad="38100" dist="38100" dir="2700000" algn="tl">
                    <a:srgbClr val="000000">
                      <a:alpha val="43137"/>
                    </a:srgbClr>
                  </a:outerShdw>
                </a:effectLst>
              </a:rPr>
              <a:t> of </a:t>
            </a:r>
            <a:r>
              <a:rPr lang="en-US" sz="2500" i="1" dirty="0" smtClean="0">
                <a:solidFill>
                  <a:srgbClr val="0066CC"/>
                </a:solidFill>
                <a:effectLst>
                  <a:outerShdw blurRad="38100" dist="38100" dir="2700000" algn="tl">
                    <a:srgbClr val="000000">
                      <a:alpha val="43137"/>
                    </a:srgbClr>
                  </a:outerShdw>
                </a:effectLst>
              </a:rPr>
              <a:t>E. coli </a:t>
            </a:r>
            <a:r>
              <a:rPr lang="en-US" sz="2500" dirty="0" smtClean="0">
                <a:solidFill>
                  <a:srgbClr val="0066CC"/>
                </a:solidFill>
                <a:effectLst>
                  <a:outerShdw blurRad="38100" dist="38100" dir="2700000" algn="tl">
                    <a:srgbClr val="000000">
                      <a:alpha val="43137"/>
                    </a:srgbClr>
                  </a:outerShdw>
                </a:effectLst>
              </a:rPr>
              <a:t>and Enterococci, with 0 colony forming units per 100 ml for distribution water </a:t>
            </a:r>
          </a:p>
          <a:p>
            <a:pPr marL="285750" indent="-285750" algn="just">
              <a:buFont typeface="Arial" panose="020B0604020202020204" pitchFamily="34" charset="0"/>
              <a:buChar char="•"/>
            </a:pPr>
            <a:endParaRPr lang="en-US" sz="2500" dirty="0">
              <a:solidFill>
                <a:srgbClr val="0066CC"/>
              </a:solidFill>
              <a:effectLst>
                <a:outerShdw blurRad="38100" dist="38100" dir="2700000" algn="tl">
                  <a:srgbClr val="000000">
                    <a:alpha val="43137"/>
                  </a:srgbClr>
                </a:outerShdw>
              </a:effectLst>
            </a:endParaRPr>
          </a:p>
          <a:p>
            <a:pPr marL="285750" indent="-285750" algn="just">
              <a:buFont typeface="Arial" panose="020B0604020202020204" pitchFamily="34" charset="0"/>
              <a:buChar char="•"/>
            </a:pPr>
            <a:r>
              <a:rPr lang="en-US" sz="2500" dirty="0" smtClean="0">
                <a:solidFill>
                  <a:srgbClr val="0066CC"/>
                </a:solidFill>
                <a:effectLst>
                  <a:outerShdw blurRad="38100" dist="38100" dir="2700000" algn="tl">
                    <a:srgbClr val="000000">
                      <a:alpha val="43137"/>
                    </a:srgbClr>
                  </a:outerShdw>
                </a:effectLst>
              </a:rPr>
              <a:t>And above plus </a:t>
            </a:r>
            <a:r>
              <a:rPr lang="en-US" sz="2500" i="1" dirty="0" smtClean="0">
                <a:solidFill>
                  <a:srgbClr val="0066CC"/>
                </a:solidFill>
                <a:effectLst>
                  <a:outerShdw blurRad="38100" dist="38100" dir="2700000" algn="tl">
                    <a:srgbClr val="000000">
                      <a:alpha val="43137"/>
                    </a:srgbClr>
                  </a:outerShdw>
                </a:effectLst>
              </a:rPr>
              <a:t>Pseudomonas aeruginosa,</a:t>
            </a:r>
            <a:r>
              <a:rPr lang="en-US" sz="2500" dirty="0" smtClean="0">
                <a:solidFill>
                  <a:srgbClr val="0066CC"/>
                </a:solidFill>
                <a:effectLst>
                  <a:outerShdw blurRad="38100" dist="38100" dir="2700000" algn="tl">
                    <a:srgbClr val="000000">
                      <a:alpha val="43137"/>
                    </a:srgbClr>
                  </a:outerShdw>
                </a:effectLst>
              </a:rPr>
              <a:t> but per 250 ml for bottled or containment water. For this kind of water also colony count at 22 ºC and 37 ºC is used with the parametric limits of 100 and 20 colony forming units per ml, respectively.</a:t>
            </a:r>
            <a:endParaRPr lang="en-US" sz="2500" dirty="0">
              <a:solidFill>
                <a:srgbClr val="0066CC"/>
              </a:solidFill>
              <a:effectLst>
                <a:outerShdw blurRad="38100" dist="38100" dir="2700000" algn="tl">
                  <a:srgbClr val="000000">
                    <a:alpha val="43137"/>
                  </a:srgbClr>
                </a:outerShdw>
              </a:effectLst>
            </a:endParaRPr>
          </a:p>
        </p:txBody>
      </p:sp>
      <p:sp>
        <p:nvSpPr>
          <p:cNvPr id="9" name="Título 1"/>
          <p:cNvSpPr txBox="1">
            <a:spLocks/>
          </p:cNvSpPr>
          <p:nvPr/>
        </p:nvSpPr>
        <p:spPr>
          <a:xfrm>
            <a:off x="16547" y="6245192"/>
            <a:ext cx="7106148" cy="6128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smtClean="0">
                <a:solidFill>
                  <a:srgbClr val="0066CC"/>
                </a:solidFill>
                <a:effectLst>
                  <a:outerShdw blurRad="38100" dist="38100" dir="2700000" algn="tl">
                    <a:srgbClr val="000000">
                      <a:alpha val="43137"/>
                    </a:srgbClr>
                  </a:outerShdw>
                </a:effectLst>
              </a:rPr>
              <a:t>Council </a:t>
            </a:r>
            <a:r>
              <a:rPr lang="en-US" sz="1400" dirty="0">
                <a:solidFill>
                  <a:srgbClr val="0066CC"/>
                </a:solidFill>
                <a:effectLst>
                  <a:outerShdw blurRad="38100" dist="38100" dir="2700000" algn="tl">
                    <a:srgbClr val="000000">
                      <a:alpha val="43137"/>
                    </a:srgbClr>
                  </a:outerShdw>
                </a:effectLst>
              </a:rPr>
              <a:t>Directive 98/83/EC of 3 November 1998 on the quality of water intended for human consumption. Official Journal of the European Communities5.12.98, L330/32–L330/53.</a:t>
            </a:r>
            <a:endParaRPr lang="pt-PT" sz="1400" dirty="0">
              <a:solidFill>
                <a:srgbClr val="0066CC"/>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672161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378790" y="1025912"/>
            <a:ext cx="11598160" cy="769891"/>
          </a:xfrm>
        </p:spPr>
        <p:txBody>
          <a:bodyPr>
            <a:noAutofit/>
          </a:bodyPr>
          <a:lstStyle/>
          <a:p>
            <a:r>
              <a:rPr lang="en-US" sz="3700" b="1" dirty="0">
                <a:solidFill>
                  <a:srgbClr val="0066CC"/>
                </a:solidFill>
                <a:effectLst>
                  <a:outerShdw blurRad="38100" dist="38100" dir="2700000" algn="tl">
                    <a:srgbClr val="000000">
                      <a:alpha val="43137"/>
                    </a:srgbClr>
                  </a:outerShdw>
                </a:effectLst>
              </a:rPr>
              <a:t>What happened to fungi? </a:t>
            </a: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
        <p:nvSpPr>
          <p:cNvPr id="5" name="Título 1"/>
          <p:cNvSpPr txBox="1">
            <a:spLocks/>
          </p:cNvSpPr>
          <p:nvPr/>
        </p:nvSpPr>
        <p:spPr>
          <a:xfrm>
            <a:off x="378790" y="2099929"/>
            <a:ext cx="4527747" cy="220737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285750" indent="-285750" algn="just">
              <a:buFont typeface="Arial" panose="020B0604020202020204" pitchFamily="34" charset="0"/>
              <a:buChar char="•"/>
            </a:pPr>
            <a:r>
              <a:rPr lang="en-US" sz="2500" dirty="0">
                <a:solidFill>
                  <a:srgbClr val="0066CC"/>
                </a:solidFill>
                <a:effectLst>
                  <a:outerShdw blurRad="38100" dist="38100" dir="2700000" algn="tl">
                    <a:srgbClr val="000000">
                      <a:alpha val="43137"/>
                    </a:srgbClr>
                  </a:outerShdw>
                </a:effectLst>
              </a:rPr>
              <a:t>Some </a:t>
            </a:r>
            <a:r>
              <a:rPr lang="en-US" sz="2500" dirty="0" smtClean="0">
                <a:solidFill>
                  <a:srgbClr val="0066CC"/>
                </a:solidFill>
                <a:effectLst>
                  <a:outerShdw blurRad="38100" dist="38100" dir="2700000" algn="tl">
                    <a:srgbClr val="000000">
                      <a:alpha val="43137"/>
                    </a:srgbClr>
                  </a:outerShdw>
                </a:effectLst>
              </a:rPr>
              <a:t>integrate </a:t>
            </a:r>
            <a:r>
              <a:rPr lang="en-US" sz="2500" dirty="0">
                <a:solidFill>
                  <a:srgbClr val="0066CC"/>
                </a:solidFill>
                <a:effectLst>
                  <a:outerShdw blurRad="38100" dist="38100" dir="2700000" algn="tl">
                    <a:srgbClr val="000000">
                      <a:alpha val="43137"/>
                    </a:srgbClr>
                  </a:outerShdw>
                </a:effectLst>
              </a:rPr>
              <a:t>the total colony count at 22 and at 37 ºC but most fungi are slow growing compared to bacteria that will take up space and </a:t>
            </a:r>
            <a:r>
              <a:rPr lang="en-US" sz="2500" dirty="0" smtClean="0">
                <a:solidFill>
                  <a:srgbClr val="0066CC"/>
                </a:solidFill>
                <a:effectLst>
                  <a:outerShdw blurRad="38100" dist="38100" dir="2700000" algn="tl">
                    <a:srgbClr val="000000">
                      <a:alpha val="43137"/>
                    </a:srgbClr>
                  </a:outerShdw>
                </a:effectLst>
              </a:rPr>
              <a:t>nutrients so they won’t show up </a:t>
            </a:r>
            <a:endParaRPr lang="en-US" sz="2500" dirty="0">
              <a:solidFill>
                <a:srgbClr val="0066CC"/>
              </a:solidFill>
              <a:effectLst>
                <a:outerShdw blurRad="38100" dist="38100" dir="2700000" algn="tl">
                  <a:srgbClr val="000000">
                    <a:alpha val="43137"/>
                  </a:srgbClr>
                </a:outerShdw>
              </a:effectLst>
            </a:endParaRPr>
          </a:p>
        </p:txBody>
      </p:sp>
      <p:pic>
        <p:nvPicPr>
          <p:cNvPr id="7" name="Imagem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41073" y="2099930"/>
            <a:ext cx="6680215" cy="4453477"/>
          </a:xfrm>
          <a:prstGeom prst="rect">
            <a:avLst/>
          </a:prstGeom>
        </p:spPr>
      </p:pic>
      <p:sp>
        <p:nvSpPr>
          <p:cNvPr id="8" name="Título 1"/>
          <p:cNvSpPr txBox="1">
            <a:spLocks/>
          </p:cNvSpPr>
          <p:nvPr/>
        </p:nvSpPr>
        <p:spPr>
          <a:xfrm>
            <a:off x="5241074" y="6423102"/>
            <a:ext cx="6680214" cy="43489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100" dirty="0" smtClean="0">
                <a:solidFill>
                  <a:srgbClr val="0066CC"/>
                </a:solidFill>
                <a:effectLst>
                  <a:outerShdw blurRad="38100" dist="38100" dir="2700000" algn="tl">
                    <a:srgbClr val="000000">
                      <a:alpha val="43137"/>
                    </a:srgbClr>
                  </a:outerShdw>
                </a:effectLst>
              </a:rPr>
              <a:t>Google Search for an illustrative image </a:t>
            </a:r>
            <a:r>
              <a:rPr lang="en-US" sz="1100" dirty="0">
                <a:solidFill>
                  <a:srgbClr val="0066CC"/>
                </a:solidFill>
                <a:effectLst>
                  <a:outerShdw blurRad="38100" dist="38100" dir="2700000" algn="tl">
                    <a:srgbClr val="000000">
                      <a:alpha val="43137"/>
                    </a:srgbClr>
                  </a:outerShdw>
                </a:effectLst>
                <a:sym typeface="Wingdings" panose="05000000000000000000" pitchFamily="2" charset="2"/>
              </a:rPr>
              <a:t> - Posted on September 7, 2016 by Norwich Radical in </a:t>
            </a:r>
            <a:r>
              <a:rPr lang="en-US" sz="1100" dirty="0" err="1">
                <a:solidFill>
                  <a:srgbClr val="0066CC"/>
                </a:solidFill>
                <a:effectLst>
                  <a:outerShdw blurRad="38100" dist="38100" dir="2700000" algn="tl">
                    <a:srgbClr val="000000">
                      <a:alpha val="43137"/>
                    </a:srgbClr>
                  </a:outerShdw>
                </a:effectLst>
                <a:sym typeface="Wingdings" panose="05000000000000000000" pitchFamily="2" charset="2"/>
              </a:rPr>
              <a:t>Inter|national</a:t>
            </a:r>
            <a:r>
              <a:rPr lang="en-US" sz="1100" dirty="0">
                <a:solidFill>
                  <a:srgbClr val="0066CC"/>
                </a:solidFill>
                <a:effectLst>
                  <a:outerShdw blurRad="38100" dist="38100" dir="2700000" algn="tl">
                    <a:srgbClr val="000000">
                      <a:alpha val="43137"/>
                    </a:srgbClr>
                  </a:outerShdw>
                </a:effectLst>
                <a:sym typeface="Wingdings" panose="05000000000000000000" pitchFamily="2" charset="2"/>
              </a:rPr>
              <a:t> </a:t>
            </a:r>
            <a:endParaRPr lang="pt-PT" sz="1000" dirty="0">
              <a:solidFill>
                <a:srgbClr val="0066CC"/>
              </a:solidFill>
              <a:effectLst>
                <a:outerShdw blurRad="38100" dist="38100" dir="2700000" algn="tl">
                  <a:srgbClr val="000000">
                    <a:alpha val="43137"/>
                  </a:srgbClr>
                </a:outerShdw>
              </a:effectLst>
            </a:endParaRPr>
          </a:p>
        </p:txBody>
      </p:sp>
      <p:pic>
        <p:nvPicPr>
          <p:cNvPr id="3" name="Imagem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2912" y="5368449"/>
            <a:ext cx="837606" cy="1082837"/>
          </a:xfrm>
          <a:prstGeom prst="rect">
            <a:avLst/>
          </a:prstGeom>
        </p:spPr>
      </p:pic>
      <p:sp>
        <p:nvSpPr>
          <p:cNvPr id="9" name="Título 1"/>
          <p:cNvSpPr txBox="1">
            <a:spLocks/>
          </p:cNvSpPr>
          <p:nvPr/>
        </p:nvSpPr>
        <p:spPr>
          <a:xfrm>
            <a:off x="121758" y="6615845"/>
            <a:ext cx="1198760" cy="24215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100" dirty="0" err="1" smtClean="0">
                <a:solidFill>
                  <a:srgbClr val="0066CC"/>
                </a:solidFill>
                <a:effectLst>
                  <a:outerShdw blurRad="38100" dist="38100" dir="2700000" algn="tl">
                    <a:srgbClr val="000000">
                      <a:alpha val="43137"/>
                    </a:srgbClr>
                  </a:outerShdw>
                </a:effectLst>
              </a:rPr>
              <a:t>Pixabay</a:t>
            </a:r>
            <a:endParaRPr lang="pt-PT" sz="1000" dirty="0">
              <a:solidFill>
                <a:srgbClr val="0066CC"/>
              </a:solidFill>
              <a:effectLst>
                <a:outerShdw blurRad="38100" dist="38100" dir="2700000" algn="tl">
                  <a:srgbClr val="000000">
                    <a:alpha val="43137"/>
                  </a:srgbClr>
                </a:outerShdw>
              </a:effectLst>
            </a:endParaRPr>
          </a:p>
        </p:txBody>
      </p:sp>
      <p:pic>
        <p:nvPicPr>
          <p:cNvPr id="11" name="Imagem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83166" y="5105771"/>
            <a:ext cx="1898012" cy="1447636"/>
          </a:xfrm>
          <a:prstGeom prst="rect">
            <a:avLst/>
          </a:prstGeom>
        </p:spPr>
      </p:pic>
      <p:sp>
        <p:nvSpPr>
          <p:cNvPr id="13" name="Nota de aviso oval 12"/>
          <p:cNvSpPr/>
          <p:nvPr/>
        </p:nvSpPr>
        <p:spPr>
          <a:xfrm rot="1153589">
            <a:off x="3072916" y="4683820"/>
            <a:ext cx="2013407" cy="1047429"/>
          </a:xfrm>
          <a:prstGeom prst="wedgeEllipseCallout">
            <a:avLst>
              <a:gd name="adj1" fmla="val -41496"/>
              <a:gd name="adj2" fmla="val 65437"/>
            </a:avLst>
          </a:prstGeom>
          <a:noFill/>
          <a:ln w="349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5" name="CaixaDeTexto 14"/>
          <p:cNvSpPr txBox="1"/>
          <p:nvPr/>
        </p:nvSpPr>
        <p:spPr>
          <a:xfrm rot="1388405">
            <a:off x="3217925" y="4895307"/>
            <a:ext cx="1790296" cy="646331"/>
          </a:xfrm>
          <a:prstGeom prst="rect">
            <a:avLst/>
          </a:prstGeom>
          <a:noFill/>
        </p:spPr>
        <p:txBody>
          <a:bodyPr wrap="square" rtlCol="0">
            <a:spAutoFit/>
          </a:bodyPr>
          <a:lstStyle/>
          <a:p>
            <a:r>
              <a:rPr lang="pt-PT" sz="1200" dirty="0" err="1">
                <a:solidFill>
                  <a:srgbClr val="7030A0"/>
                </a:solidFill>
                <a:latin typeface="+mj-lt"/>
                <a:ea typeface="+mj-ea"/>
                <a:cs typeface="+mj-cs"/>
              </a:rPr>
              <a:t>Seriously</a:t>
            </a:r>
            <a:r>
              <a:rPr lang="pt-PT" sz="1200" dirty="0">
                <a:solidFill>
                  <a:srgbClr val="7030A0"/>
                </a:solidFill>
                <a:latin typeface="+mj-lt"/>
                <a:ea typeface="+mj-ea"/>
                <a:cs typeface="+mj-cs"/>
              </a:rPr>
              <a:t>? </a:t>
            </a:r>
            <a:r>
              <a:rPr lang="pt-PT" sz="1200" dirty="0" err="1">
                <a:solidFill>
                  <a:srgbClr val="7030A0"/>
                </a:solidFill>
                <a:latin typeface="+mj-lt"/>
                <a:ea typeface="+mj-ea"/>
                <a:cs typeface="+mj-cs"/>
              </a:rPr>
              <a:t>Not</a:t>
            </a:r>
            <a:r>
              <a:rPr lang="pt-PT" sz="1200" dirty="0">
                <a:solidFill>
                  <a:srgbClr val="7030A0"/>
                </a:solidFill>
                <a:latin typeface="+mj-lt"/>
                <a:ea typeface="+mj-ea"/>
                <a:cs typeface="+mj-cs"/>
              </a:rPr>
              <a:t> </a:t>
            </a:r>
            <a:r>
              <a:rPr lang="pt-PT" sz="1200" dirty="0" err="1">
                <a:solidFill>
                  <a:srgbClr val="7030A0"/>
                </a:solidFill>
                <a:latin typeface="+mj-lt"/>
                <a:ea typeface="+mj-ea"/>
                <a:cs typeface="+mj-cs"/>
              </a:rPr>
              <a:t>even</a:t>
            </a:r>
            <a:endParaRPr lang="pt-PT" sz="1200" dirty="0">
              <a:solidFill>
                <a:srgbClr val="7030A0"/>
              </a:solidFill>
              <a:latin typeface="+mj-lt"/>
              <a:ea typeface="+mj-ea"/>
              <a:cs typeface="+mj-cs"/>
            </a:endParaRPr>
          </a:p>
          <a:p>
            <a:r>
              <a:rPr lang="pt-PT" sz="1200" dirty="0" err="1">
                <a:solidFill>
                  <a:srgbClr val="7030A0"/>
                </a:solidFill>
                <a:latin typeface="+mj-lt"/>
                <a:ea typeface="+mj-ea"/>
                <a:cs typeface="+mj-cs"/>
              </a:rPr>
              <a:t>one</a:t>
            </a:r>
            <a:r>
              <a:rPr lang="pt-PT" sz="1200" dirty="0">
                <a:solidFill>
                  <a:srgbClr val="7030A0"/>
                </a:solidFill>
                <a:latin typeface="+mj-lt"/>
                <a:ea typeface="+mj-ea"/>
                <a:cs typeface="+mj-cs"/>
              </a:rPr>
              <a:t> </a:t>
            </a:r>
            <a:r>
              <a:rPr lang="pt-PT" sz="1200" dirty="0" err="1">
                <a:solidFill>
                  <a:srgbClr val="7030A0"/>
                </a:solidFill>
                <a:latin typeface="+mj-lt"/>
                <a:ea typeface="+mj-ea"/>
                <a:cs typeface="+mj-cs"/>
              </a:rPr>
              <a:t>day</a:t>
            </a:r>
            <a:r>
              <a:rPr lang="pt-PT" sz="1200" dirty="0">
                <a:solidFill>
                  <a:srgbClr val="7030A0"/>
                </a:solidFill>
                <a:latin typeface="+mj-lt"/>
                <a:ea typeface="+mj-ea"/>
                <a:cs typeface="+mj-cs"/>
              </a:rPr>
              <a:t>? </a:t>
            </a:r>
            <a:r>
              <a:rPr lang="pt-PT" sz="1200" dirty="0" err="1">
                <a:solidFill>
                  <a:srgbClr val="7030A0"/>
                </a:solidFill>
                <a:latin typeface="+mj-lt"/>
                <a:ea typeface="+mj-ea"/>
                <a:cs typeface="+mj-cs"/>
              </a:rPr>
              <a:t>All</a:t>
            </a:r>
            <a:r>
              <a:rPr lang="pt-PT" sz="1200" dirty="0">
                <a:solidFill>
                  <a:srgbClr val="7030A0"/>
                </a:solidFill>
                <a:latin typeface="+mj-lt"/>
                <a:ea typeface="+mj-ea"/>
                <a:cs typeface="+mj-cs"/>
              </a:rPr>
              <a:t> gone </a:t>
            </a:r>
            <a:r>
              <a:rPr lang="pt-PT" sz="1200" dirty="0" err="1">
                <a:solidFill>
                  <a:srgbClr val="7030A0"/>
                </a:solidFill>
                <a:latin typeface="+mj-lt"/>
                <a:ea typeface="+mj-ea"/>
                <a:cs typeface="+mj-cs"/>
              </a:rPr>
              <a:t>already</a:t>
            </a:r>
            <a:r>
              <a:rPr lang="pt-PT" sz="1200" dirty="0">
                <a:solidFill>
                  <a:srgbClr val="7030A0"/>
                </a:solidFill>
                <a:latin typeface="+mj-lt"/>
                <a:ea typeface="+mj-ea"/>
                <a:cs typeface="+mj-cs"/>
              </a:rPr>
              <a:t>? </a:t>
            </a:r>
            <a:r>
              <a:rPr lang="pt-PT" sz="1200" dirty="0" err="1">
                <a:solidFill>
                  <a:srgbClr val="7030A0"/>
                </a:solidFill>
                <a:latin typeface="+mj-lt"/>
                <a:ea typeface="+mj-ea"/>
                <a:cs typeface="+mj-cs"/>
              </a:rPr>
              <a:t>Food</a:t>
            </a:r>
            <a:r>
              <a:rPr lang="pt-PT" sz="1200" dirty="0">
                <a:solidFill>
                  <a:srgbClr val="7030A0"/>
                </a:solidFill>
                <a:latin typeface="+mj-lt"/>
                <a:ea typeface="+mj-ea"/>
                <a:cs typeface="+mj-cs"/>
              </a:rPr>
              <a:t> and </a:t>
            </a:r>
            <a:r>
              <a:rPr lang="pt-PT" sz="1200" dirty="0" err="1">
                <a:solidFill>
                  <a:srgbClr val="7030A0"/>
                </a:solidFill>
                <a:latin typeface="+mj-lt"/>
                <a:ea typeface="+mj-ea"/>
                <a:cs typeface="+mj-cs"/>
              </a:rPr>
              <a:t>space</a:t>
            </a:r>
            <a:r>
              <a:rPr lang="pt-PT" sz="1200" dirty="0">
                <a:solidFill>
                  <a:srgbClr val="7030A0"/>
                </a:solidFill>
                <a:latin typeface="+mj-lt"/>
                <a:ea typeface="+mj-ea"/>
                <a:cs typeface="+mj-cs"/>
              </a:rPr>
              <a:t>? </a:t>
            </a:r>
          </a:p>
        </p:txBody>
      </p:sp>
    </p:spTree>
    <p:extLst>
      <p:ext uri="{BB962C8B-B14F-4D97-AF65-F5344CB8AC3E}">
        <p14:creationId xmlns:p14="http://schemas.microsoft.com/office/powerpoint/2010/main" val="40368983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378790" y="1025912"/>
            <a:ext cx="11598160" cy="1003610"/>
          </a:xfrm>
        </p:spPr>
        <p:txBody>
          <a:bodyPr>
            <a:noAutofit/>
          </a:bodyPr>
          <a:lstStyle/>
          <a:p>
            <a:r>
              <a:rPr lang="en-US" sz="3700" b="1" dirty="0">
                <a:solidFill>
                  <a:srgbClr val="0066CC"/>
                </a:solidFill>
                <a:effectLst>
                  <a:outerShdw blurRad="38100" dist="38100" dir="2700000" algn="tl">
                    <a:srgbClr val="000000">
                      <a:alpha val="43137"/>
                    </a:srgbClr>
                  </a:outerShdw>
                </a:effectLst>
              </a:rPr>
              <a:t>But is drinking water the only thing we should worry about? Let’s consider where we get the water </a:t>
            </a:r>
            <a:r>
              <a:rPr lang="en-US" sz="3700" b="1" dirty="0" smtClean="0">
                <a:solidFill>
                  <a:srgbClr val="0066CC"/>
                </a:solidFill>
                <a:effectLst>
                  <a:outerShdw blurRad="38100" dist="38100" dir="2700000" algn="tl">
                    <a:srgbClr val="000000">
                      <a:alpha val="43137"/>
                    </a:srgbClr>
                  </a:outerShdw>
                </a:effectLst>
              </a:rPr>
              <a:t>from</a:t>
            </a:r>
            <a:r>
              <a:rPr lang="en-US" sz="3700" b="1" dirty="0">
                <a:solidFill>
                  <a:srgbClr val="0066CC"/>
                </a:solidFill>
                <a:effectLst>
                  <a:outerShdw blurRad="38100" dist="38100" dir="2700000" algn="tl">
                    <a:srgbClr val="000000">
                      <a:alpha val="43137"/>
                    </a:srgbClr>
                  </a:outerShdw>
                </a:effectLst>
              </a:rPr>
              <a:t>:</a:t>
            </a: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pic>
        <p:nvPicPr>
          <p:cNvPr id="7" name="Picture 2" descr="Water bodi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1737" y="2419815"/>
            <a:ext cx="10620375" cy="3876675"/>
          </a:xfrm>
          <a:prstGeom prst="rect">
            <a:avLst/>
          </a:prstGeom>
          <a:noFill/>
          <a:extLst>
            <a:ext uri="{909E8E84-426E-40DD-AFC4-6F175D3DCCD1}">
              <a14:hiddenFill xmlns:a14="http://schemas.microsoft.com/office/drawing/2010/main">
                <a:solidFill>
                  <a:srgbClr val="FFFFFF"/>
                </a:solidFill>
              </a14:hiddenFill>
            </a:ext>
          </a:extLst>
        </p:spPr>
      </p:pic>
      <p:sp>
        <p:nvSpPr>
          <p:cNvPr id="8" name="Título 1"/>
          <p:cNvSpPr txBox="1">
            <a:spLocks/>
          </p:cNvSpPr>
          <p:nvPr/>
        </p:nvSpPr>
        <p:spPr>
          <a:xfrm>
            <a:off x="42672" y="6579220"/>
            <a:ext cx="11598160" cy="2787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a:solidFill>
                  <a:srgbClr val="0066CC"/>
                </a:solidFill>
                <a:effectLst>
                  <a:outerShdw blurRad="38100" dist="38100" dir="2700000" algn="tl">
                    <a:srgbClr val="000000">
                      <a:alpha val="43137"/>
                    </a:srgbClr>
                  </a:outerShdw>
                </a:effectLst>
              </a:rPr>
              <a:t>https://www.eea.europa.eu/themes/water/european-waters</a:t>
            </a:r>
            <a:endParaRPr lang="pt-PT" sz="1100" dirty="0">
              <a:solidFill>
                <a:srgbClr val="0066CC"/>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921887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378790" y="994267"/>
            <a:ext cx="11598160" cy="680225"/>
          </a:xfrm>
        </p:spPr>
        <p:txBody>
          <a:bodyPr>
            <a:noAutofit/>
          </a:bodyPr>
          <a:lstStyle/>
          <a:p>
            <a:r>
              <a:rPr lang="en-US" sz="3700" b="1" dirty="0" smtClean="0">
                <a:solidFill>
                  <a:srgbClr val="0066CC"/>
                </a:solidFill>
                <a:effectLst>
                  <a:outerShdw blurRad="38100" dist="38100" dir="2700000" algn="tl">
                    <a:srgbClr val="000000">
                      <a:alpha val="43137"/>
                    </a:srgbClr>
                  </a:outerShdw>
                </a:effectLst>
              </a:rPr>
              <a:t>What are </a:t>
            </a:r>
            <a:r>
              <a:rPr lang="en-US" sz="3700" b="1" dirty="0">
                <a:solidFill>
                  <a:srgbClr val="0066CC"/>
                </a:solidFill>
                <a:effectLst>
                  <a:outerShdw blurRad="38100" dist="38100" dir="2700000" algn="tl">
                    <a:srgbClr val="000000">
                      <a:alpha val="43137"/>
                    </a:srgbClr>
                  </a:outerShdw>
                </a:effectLst>
              </a:rPr>
              <a:t>the parameters of bathing/recreational water?</a:t>
            </a: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
        <p:nvSpPr>
          <p:cNvPr id="8" name="Título 1"/>
          <p:cNvSpPr txBox="1">
            <a:spLocks/>
          </p:cNvSpPr>
          <p:nvPr/>
        </p:nvSpPr>
        <p:spPr>
          <a:xfrm>
            <a:off x="42672" y="6579220"/>
            <a:ext cx="11598160" cy="2787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a:solidFill>
                  <a:srgbClr val="0066CC"/>
                </a:solidFill>
                <a:effectLst>
                  <a:outerShdw blurRad="38100" dist="38100" dir="2700000" algn="tl">
                    <a:srgbClr val="000000">
                      <a:alpha val="43137"/>
                    </a:srgbClr>
                  </a:outerShdw>
                </a:effectLst>
              </a:rPr>
              <a:t>Directive 2006/7/EC of the European Parliament and of the Council of 15 February 2006 Concerning the Management of Bathing Water Quality and Repealing Directive </a:t>
            </a:r>
            <a:r>
              <a:rPr lang="en-US" sz="1400" dirty="0" smtClean="0">
                <a:solidFill>
                  <a:srgbClr val="0066CC"/>
                </a:solidFill>
                <a:effectLst>
                  <a:outerShdw blurRad="38100" dist="38100" dir="2700000" algn="tl">
                    <a:srgbClr val="000000">
                      <a:alpha val="43137"/>
                    </a:srgbClr>
                  </a:outerShdw>
                </a:effectLst>
              </a:rPr>
              <a:t>76/160/EEC, European </a:t>
            </a:r>
            <a:r>
              <a:rPr lang="en-US" sz="1400" dirty="0">
                <a:solidFill>
                  <a:srgbClr val="0066CC"/>
                </a:solidFill>
                <a:effectLst>
                  <a:outerShdw blurRad="38100" dist="38100" dir="2700000" algn="tl">
                    <a:srgbClr val="000000">
                      <a:alpha val="43137"/>
                    </a:srgbClr>
                  </a:outerShdw>
                </a:effectLst>
              </a:rPr>
              <a:t>Union (2006)</a:t>
            </a:r>
            <a:endParaRPr lang="pt-PT" sz="1100" dirty="0">
              <a:solidFill>
                <a:srgbClr val="0066CC"/>
              </a:solidFill>
              <a:effectLst>
                <a:outerShdw blurRad="38100" dist="38100" dir="2700000" algn="tl">
                  <a:srgbClr val="000000">
                    <a:alpha val="43137"/>
                  </a:srgbClr>
                </a:outerShdw>
              </a:effectLst>
            </a:endParaRPr>
          </a:p>
        </p:txBody>
      </p:sp>
      <p:pic>
        <p:nvPicPr>
          <p:cNvPr id="9" name="Marcador de Posição de Conteúdo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811" y="1674492"/>
            <a:ext cx="5406059" cy="4348611"/>
          </a:xfrm>
          <a:prstGeom prst="rect">
            <a:avLst/>
          </a:prstGeom>
        </p:spPr>
      </p:pic>
      <p:sp>
        <p:nvSpPr>
          <p:cNvPr id="7" name="Título 1"/>
          <p:cNvSpPr txBox="1">
            <a:spLocks/>
          </p:cNvSpPr>
          <p:nvPr/>
        </p:nvSpPr>
        <p:spPr>
          <a:xfrm>
            <a:off x="6898080" y="1973043"/>
            <a:ext cx="4742752" cy="393446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285750" indent="-285750" algn="just">
              <a:buFont typeface="Arial" panose="020B0604020202020204" pitchFamily="34" charset="0"/>
              <a:buChar char="•"/>
            </a:pPr>
            <a:r>
              <a:rPr lang="en-US" sz="2500" dirty="0" smtClean="0">
                <a:solidFill>
                  <a:srgbClr val="0066CC"/>
                </a:solidFill>
                <a:effectLst>
                  <a:outerShdw blurRad="38100" dist="38100" dir="2700000" algn="tl">
                    <a:srgbClr val="000000">
                      <a:alpha val="43137"/>
                    </a:srgbClr>
                  </a:outerShdw>
                </a:effectLst>
              </a:rPr>
              <a:t>Based on categories of Enterococci and E. coli counts per 100 ml</a:t>
            </a:r>
          </a:p>
          <a:p>
            <a:pPr marL="285750" indent="-285750" algn="just">
              <a:buFont typeface="Arial" panose="020B0604020202020204" pitchFamily="34" charset="0"/>
              <a:buChar char="•"/>
            </a:pPr>
            <a:r>
              <a:rPr lang="en-US" sz="2500" dirty="0" smtClean="0">
                <a:solidFill>
                  <a:srgbClr val="0066CC"/>
                </a:solidFill>
                <a:effectLst>
                  <a:outerShdw blurRad="38100" dist="38100" dir="2700000" algn="tl">
                    <a:srgbClr val="000000">
                      <a:alpha val="43137"/>
                    </a:srgbClr>
                  </a:outerShdw>
                </a:effectLst>
              </a:rPr>
              <a:t>Tendency to move towards modeling;</a:t>
            </a:r>
          </a:p>
          <a:p>
            <a:pPr marL="285750" indent="-285750" algn="just">
              <a:buFont typeface="Arial" panose="020B0604020202020204" pitchFamily="34" charset="0"/>
              <a:buChar char="•"/>
            </a:pPr>
            <a:r>
              <a:rPr lang="en-US" sz="2500" dirty="0" smtClean="0">
                <a:solidFill>
                  <a:srgbClr val="0066CC"/>
                </a:solidFill>
                <a:effectLst>
                  <a:outerShdw blurRad="38100" dist="38100" dir="2700000" algn="tl">
                    <a:srgbClr val="000000">
                      <a:alpha val="43137"/>
                    </a:srgbClr>
                  </a:outerShdw>
                </a:effectLst>
              </a:rPr>
              <a:t>No new parameters in store;</a:t>
            </a:r>
          </a:p>
          <a:p>
            <a:pPr marL="285750" indent="-285750" algn="just">
              <a:buFont typeface="Arial" panose="020B0604020202020204" pitchFamily="34" charset="0"/>
              <a:buChar char="•"/>
            </a:pPr>
            <a:r>
              <a:rPr lang="en-US" sz="2500" dirty="0" smtClean="0">
                <a:solidFill>
                  <a:srgbClr val="0066CC"/>
                </a:solidFill>
                <a:effectLst>
                  <a:outerShdw blurRad="38100" dist="38100" dir="2700000" algn="tl">
                    <a:srgbClr val="000000">
                      <a:alpha val="43137"/>
                    </a:srgbClr>
                  </a:outerShdw>
                </a:effectLst>
              </a:rPr>
              <a:t>Based on WHO’s Guidelines for safe creational water environments;</a:t>
            </a:r>
          </a:p>
          <a:p>
            <a:pPr marL="285750" indent="-285750" algn="just">
              <a:buFont typeface="Arial" panose="020B0604020202020204" pitchFamily="34" charset="0"/>
              <a:buChar char="•"/>
            </a:pPr>
            <a:r>
              <a:rPr lang="en-US" sz="2500" dirty="0" smtClean="0">
                <a:solidFill>
                  <a:srgbClr val="0066CC"/>
                </a:solidFill>
                <a:effectLst>
                  <a:outerShdw blurRad="38100" dist="38100" dir="2700000" algn="tl">
                    <a:srgbClr val="000000">
                      <a:alpha val="43137"/>
                    </a:srgbClr>
                  </a:outerShdw>
                </a:effectLst>
              </a:rPr>
              <a:t>HAB will need to be put in soon.</a:t>
            </a:r>
          </a:p>
          <a:p>
            <a:pPr marL="285750" indent="-285750" algn="just">
              <a:buFont typeface="Arial" panose="020B0604020202020204" pitchFamily="34" charset="0"/>
              <a:buChar char="•"/>
            </a:pPr>
            <a:endParaRPr lang="en-US" sz="2500" dirty="0">
              <a:solidFill>
                <a:srgbClr val="0066CC"/>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162756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296919" y="1082351"/>
            <a:ext cx="11598160" cy="626133"/>
          </a:xfrm>
        </p:spPr>
        <p:txBody>
          <a:bodyPr>
            <a:noAutofit/>
          </a:bodyPr>
          <a:lstStyle/>
          <a:p>
            <a:r>
              <a:rPr lang="en-US" sz="3700" b="1" dirty="0" smtClean="0">
                <a:solidFill>
                  <a:srgbClr val="0066CC"/>
                </a:solidFill>
                <a:effectLst>
                  <a:outerShdw blurRad="38100" dist="38100" dir="2700000" algn="tl">
                    <a:srgbClr val="000000">
                      <a:alpha val="43137"/>
                    </a:srgbClr>
                  </a:outerShdw>
                </a:effectLst>
              </a:rPr>
              <a:t>Again, no fungi! But </a:t>
            </a:r>
            <a:r>
              <a:rPr lang="en-US" sz="3700" b="1" dirty="0">
                <a:solidFill>
                  <a:srgbClr val="0066CC"/>
                </a:solidFill>
                <a:effectLst>
                  <a:outerShdw blurRad="38100" dist="38100" dir="2700000" algn="tl">
                    <a:srgbClr val="000000">
                      <a:alpha val="43137"/>
                    </a:srgbClr>
                  </a:outerShdw>
                </a:effectLst>
              </a:rPr>
              <a:t>do we need it</a:t>
            </a:r>
            <a:r>
              <a:rPr lang="en-US" sz="3700" b="1" dirty="0" smtClean="0">
                <a:solidFill>
                  <a:srgbClr val="0066CC"/>
                </a:solidFill>
                <a:effectLst>
                  <a:outerShdw blurRad="38100" dist="38100" dir="2700000" algn="tl">
                    <a:srgbClr val="000000">
                      <a:alpha val="43137"/>
                    </a:srgbClr>
                  </a:outerShdw>
                </a:effectLst>
              </a:rPr>
              <a:t>?</a:t>
            </a:r>
            <a:endParaRPr lang="en-US" sz="3700" b="1" dirty="0">
              <a:solidFill>
                <a:srgbClr val="0066CC"/>
              </a:solidFill>
              <a:effectLst>
                <a:outerShdw blurRad="38100" dist="38100" dir="2700000" algn="tl">
                  <a:srgbClr val="000000">
                    <a:alpha val="43137"/>
                  </a:srgbClr>
                </a:outerShdw>
              </a:effectLst>
            </a:endParaRP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
        <p:nvSpPr>
          <p:cNvPr id="10" name="Título 1"/>
          <p:cNvSpPr txBox="1">
            <a:spLocks/>
          </p:cNvSpPr>
          <p:nvPr/>
        </p:nvSpPr>
        <p:spPr>
          <a:xfrm>
            <a:off x="485190" y="6579220"/>
            <a:ext cx="6863559" cy="2787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err="1" smtClean="0">
                <a:solidFill>
                  <a:srgbClr val="0066CC"/>
                </a:solidFill>
                <a:effectLst>
                  <a:outerShdw blurRad="38100" dist="38100" dir="2700000" algn="tl">
                    <a:srgbClr val="000000">
                      <a:alpha val="43137"/>
                    </a:srgbClr>
                  </a:outerShdw>
                </a:effectLst>
              </a:rPr>
              <a:t>PNGfind</a:t>
            </a:r>
            <a:endParaRPr lang="pt-PT" sz="1100" dirty="0">
              <a:solidFill>
                <a:srgbClr val="0066CC"/>
              </a:solidFill>
              <a:effectLst>
                <a:outerShdw blurRad="38100" dist="38100" dir="2700000" algn="tl">
                  <a:srgbClr val="000000">
                    <a:alpha val="43137"/>
                  </a:srgbClr>
                </a:outerShdw>
              </a:effectLst>
            </a:endParaRPr>
          </a:p>
        </p:txBody>
      </p:sp>
      <p:pic>
        <p:nvPicPr>
          <p:cNvPr id="3" name="Image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6919" y="4168364"/>
            <a:ext cx="4480353" cy="2410856"/>
          </a:xfrm>
          <a:prstGeom prst="rect">
            <a:avLst/>
          </a:prstGeom>
        </p:spPr>
      </p:pic>
      <p:sp>
        <p:nvSpPr>
          <p:cNvPr id="5" name="Retângulo 4"/>
          <p:cNvSpPr/>
          <p:nvPr/>
        </p:nvSpPr>
        <p:spPr>
          <a:xfrm>
            <a:off x="4916886" y="2883254"/>
            <a:ext cx="6621398" cy="1569660"/>
          </a:xfrm>
          <a:prstGeom prst="rect">
            <a:avLst/>
          </a:prstGeom>
        </p:spPr>
        <p:txBody>
          <a:bodyPr wrap="square">
            <a:spAutoFit/>
          </a:bodyPr>
          <a:lstStyle/>
          <a:p>
            <a:r>
              <a:rPr lang="en-US" sz="3200" b="1" dirty="0" smtClean="0">
                <a:solidFill>
                  <a:srgbClr val="0066CC"/>
                </a:solidFill>
                <a:effectLst>
                  <a:outerShdw blurRad="38100" dist="38100" dir="2700000" algn="tl">
                    <a:srgbClr val="000000">
                      <a:alpha val="43137"/>
                    </a:srgbClr>
                  </a:outerShdw>
                </a:effectLst>
              </a:rPr>
              <a:t>Please raise </a:t>
            </a:r>
            <a:r>
              <a:rPr lang="en-US" sz="3200" b="1" dirty="0">
                <a:solidFill>
                  <a:srgbClr val="0066CC"/>
                </a:solidFill>
                <a:effectLst>
                  <a:outerShdw blurRad="38100" dist="38100" dir="2700000" algn="tl">
                    <a:srgbClr val="000000">
                      <a:alpha val="43137"/>
                    </a:srgbClr>
                  </a:outerShdw>
                </a:effectLst>
              </a:rPr>
              <a:t>one arm if you </a:t>
            </a:r>
            <a:r>
              <a:rPr lang="en-US" sz="3200" b="1" dirty="0" smtClean="0">
                <a:solidFill>
                  <a:srgbClr val="0066CC"/>
                </a:solidFill>
                <a:effectLst>
                  <a:outerShdw blurRad="38100" dist="38100" dir="2700000" algn="tl">
                    <a:srgbClr val="000000">
                      <a:alpha val="43137"/>
                    </a:srgbClr>
                  </a:outerShdw>
                </a:effectLst>
              </a:rPr>
              <a:t>think we </a:t>
            </a:r>
            <a:r>
              <a:rPr lang="en-US" sz="3200" b="1" dirty="0">
                <a:solidFill>
                  <a:srgbClr val="0066CC"/>
                </a:solidFill>
                <a:effectLst>
                  <a:outerShdw blurRad="38100" dist="38100" dir="2700000" algn="tl">
                    <a:srgbClr val="000000">
                      <a:alpha val="43137"/>
                    </a:srgbClr>
                  </a:outerShdw>
                </a:effectLst>
              </a:rPr>
              <a:t>should include fungi in water safety </a:t>
            </a:r>
            <a:r>
              <a:rPr lang="en-US" sz="3200" b="1" dirty="0" smtClean="0">
                <a:solidFill>
                  <a:srgbClr val="0066CC"/>
                </a:solidFill>
                <a:effectLst>
                  <a:outerShdw blurRad="38100" dist="38100" dir="2700000" algn="tl">
                    <a:srgbClr val="000000">
                      <a:alpha val="43137"/>
                    </a:srgbClr>
                  </a:outerShdw>
                </a:effectLst>
              </a:rPr>
              <a:t>regulation!</a:t>
            </a:r>
            <a:endParaRPr lang="pt-PT" sz="3200" dirty="0"/>
          </a:p>
        </p:txBody>
      </p:sp>
    </p:spTree>
    <p:extLst>
      <p:ext uri="{BB962C8B-B14F-4D97-AF65-F5344CB8AC3E}">
        <p14:creationId xmlns:p14="http://schemas.microsoft.com/office/powerpoint/2010/main" val="22508484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377952" y="721785"/>
            <a:ext cx="11598160" cy="1058247"/>
          </a:xfrm>
        </p:spPr>
        <p:txBody>
          <a:bodyPr>
            <a:noAutofit/>
          </a:bodyPr>
          <a:lstStyle/>
          <a:p>
            <a:r>
              <a:rPr lang="en-US" sz="3200" b="1" dirty="0" smtClean="0">
                <a:solidFill>
                  <a:srgbClr val="0066CC"/>
                </a:solidFill>
                <a:effectLst>
                  <a:outerShdw blurRad="38100" dist="38100" dir="2700000" algn="tl">
                    <a:srgbClr val="000000">
                      <a:alpha val="43137"/>
                    </a:srgbClr>
                  </a:outerShdw>
                </a:effectLst>
              </a:rPr>
              <a:t>Schematic of the interactions between water masses with recreational water users, wild and domesticated life and plants. </a:t>
            </a:r>
            <a:r>
              <a:rPr lang="en-US" sz="3200" b="1" u="sng" dirty="0" smtClean="0">
                <a:solidFill>
                  <a:srgbClr val="0066CC"/>
                </a:solidFill>
                <a:effectLst>
                  <a:outerShdw blurRad="38100" dist="38100" dir="2700000" algn="tl">
                    <a:srgbClr val="000000">
                      <a:alpha val="43137"/>
                    </a:srgbClr>
                  </a:outerShdw>
                </a:effectLst>
              </a:rPr>
              <a:t>One Health</a:t>
            </a:r>
            <a:r>
              <a:rPr lang="en-US" sz="3200" b="1" dirty="0" smtClean="0">
                <a:solidFill>
                  <a:srgbClr val="0066CC"/>
                </a:solidFill>
                <a:effectLst>
                  <a:outerShdw blurRad="38100" dist="38100" dir="2700000" algn="tl">
                    <a:srgbClr val="000000">
                      <a:alpha val="43137"/>
                    </a:srgbClr>
                  </a:outerShdw>
                </a:effectLst>
              </a:rPr>
              <a:t>!!</a:t>
            </a:r>
          </a:p>
        </p:txBody>
      </p:sp>
      <p:sp>
        <p:nvSpPr>
          <p:cNvPr id="5" name="Título 1"/>
          <p:cNvSpPr txBox="1">
            <a:spLocks/>
          </p:cNvSpPr>
          <p:nvPr/>
        </p:nvSpPr>
        <p:spPr>
          <a:xfrm>
            <a:off x="42672" y="6248399"/>
            <a:ext cx="11598160" cy="60960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smtClean="0">
                <a:solidFill>
                  <a:srgbClr val="0066CC"/>
                </a:solidFill>
                <a:effectLst>
                  <a:outerShdw blurRad="38100" dist="38100" dir="2700000" algn="tl">
                    <a:srgbClr val="000000">
                      <a:alpha val="43137"/>
                    </a:srgbClr>
                  </a:outerShdw>
                </a:effectLst>
              </a:rPr>
              <a:t>Weiskerger </a:t>
            </a:r>
            <a:r>
              <a:rPr lang="en-US" sz="1400" i="1" dirty="0" smtClean="0">
                <a:solidFill>
                  <a:srgbClr val="0066CC"/>
                </a:solidFill>
                <a:effectLst>
                  <a:outerShdw blurRad="38100" dist="38100" dir="2700000" algn="tl">
                    <a:srgbClr val="000000">
                      <a:alpha val="43137"/>
                    </a:srgbClr>
                  </a:outerShdw>
                </a:effectLst>
              </a:rPr>
              <a:t>et al.</a:t>
            </a:r>
            <a:r>
              <a:rPr lang="en-US" sz="1400" dirty="0" smtClean="0">
                <a:solidFill>
                  <a:srgbClr val="0066CC"/>
                </a:solidFill>
                <a:effectLst>
                  <a:outerShdw blurRad="38100" dist="38100" dir="2700000" algn="tl">
                    <a:srgbClr val="000000">
                      <a:alpha val="43137"/>
                    </a:srgbClr>
                  </a:outerShdw>
                </a:effectLst>
              </a:rPr>
              <a:t> 2019 “Impacts of a Changing Earth on Microbial Dynamics and Human Health Risks in the Continuum between Beach Water and Sand” Water Research</a:t>
            </a:r>
            <a:endParaRPr lang="pt-PT" sz="1100" dirty="0">
              <a:solidFill>
                <a:srgbClr val="0066CC"/>
              </a:solidFill>
              <a:effectLst>
                <a:outerShdw blurRad="38100" dist="38100" dir="2700000" algn="tl">
                  <a:srgbClr val="000000">
                    <a:alpha val="43137"/>
                  </a:srgbClr>
                </a:outerShdw>
              </a:effectLst>
            </a:endParaRP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pic>
        <p:nvPicPr>
          <p:cNvPr id="1025"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r="5128" b="8232"/>
          <a:stretch>
            <a:fillRect/>
          </a:stretch>
        </p:blipFill>
        <p:spPr bwMode="auto">
          <a:xfrm>
            <a:off x="3271836" y="2209228"/>
            <a:ext cx="5648325" cy="3609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8819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377952" y="721785"/>
            <a:ext cx="11598160" cy="717271"/>
          </a:xfrm>
        </p:spPr>
        <p:txBody>
          <a:bodyPr>
            <a:noAutofit/>
          </a:bodyPr>
          <a:lstStyle/>
          <a:p>
            <a:r>
              <a:rPr lang="en-US" sz="3200" b="1" dirty="0">
                <a:solidFill>
                  <a:srgbClr val="0066CC"/>
                </a:solidFill>
                <a:effectLst>
                  <a:outerShdw blurRad="38100" dist="38100" dir="2700000" algn="tl">
                    <a:srgbClr val="000000">
                      <a:alpha val="43137"/>
                    </a:srgbClr>
                  </a:outerShdw>
                </a:effectLst>
              </a:rPr>
              <a:t>Presence of fungal genera in environmental and clinical </a:t>
            </a:r>
            <a:r>
              <a:rPr lang="en-US" sz="3200" b="1" dirty="0" smtClean="0">
                <a:solidFill>
                  <a:srgbClr val="0066CC"/>
                </a:solidFill>
                <a:effectLst>
                  <a:outerShdw blurRad="38100" dist="38100" dir="2700000" algn="tl">
                    <a:srgbClr val="000000">
                      <a:alpha val="43137"/>
                    </a:srgbClr>
                  </a:outerShdw>
                </a:effectLst>
              </a:rPr>
              <a:t>studies</a:t>
            </a:r>
          </a:p>
        </p:txBody>
      </p:sp>
      <p:sp>
        <p:nvSpPr>
          <p:cNvPr id="5" name="Título 1"/>
          <p:cNvSpPr txBox="1">
            <a:spLocks/>
          </p:cNvSpPr>
          <p:nvPr/>
        </p:nvSpPr>
        <p:spPr>
          <a:xfrm>
            <a:off x="42672" y="6248399"/>
            <a:ext cx="11598160" cy="60960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400" dirty="0" smtClean="0">
                <a:solidFill>
                  <a:srgbClr val="0066CC"/>
                </a:solidFill>
                <a:effectLst>
                  <a:outerShdw blurRad="38100" dist="38100" dir="2700000" algn="tl">
                    <a:srgbClr val="000000">
                      <a:alpha val="43137"/>
                    </a:srgbClr>
                  </a:outerShdw>
                </a:effectLst>
              </a:rPr>
              <a:t>Solo-Gabriele </a:t>
            </a:r>
            <a:r>
              <a:rPr lang="en-US" sz="1400" i="1" dirty="0" smtClean="0">
                <a:solidFill>
                  <a:srgbClr val="0066CC"/>
                </a:solidFill>
                <a:effectLst>
                  <a:outerShdw blurRad="38100" dist="38100" dir="2700000" algn="tl">
                    <a:srgbClr val="000000">
                      <a:alpha val="43137"/>
                    </a:srgbClr>
                  </a:outerShdw>
                </a:effectLst>
              </a:rPr>
              <a:t>et al.</a:t>
            </a:r>
            <a:r>
              <a:rPr lang="en-US" sz="1400" dirty="0" smtClean="0">
                <a:solidFill>
                  <a:srgbClr val="0066CC"/>
                </a:solidFill>
                <a:effectLst>
                  <a:outerShdw blurRad="38100" dist="38100" dir="2700000" algn="tl">
                    <a:srgbClr val="000000">
                      <a:alpha val="43137"/>
                    </a:srgbClr>
                  </a:outerShdw>
                </a:effectLst>
              </a:rPr>
              <a:t> </a:t>
            </a:r>
            <a:r>
              <a:rPr lang="en-US" sz="1400" dirty="0">
                <a:solidFill>
                  <a:srgbClr val="0066CC"/>
                </a:solidFill>
                <a:effectLst>
                  <a:outerShdw blurRad="38100" dist="38100" dir="2700000" algn="tl">
                    <a:srgbClr val="000000">
                      <a:alpha val="43137"/>
                    </a:srgbClr>
                  </a:outerShdw>
                </a:effectLst>
              </a:rPr>
              <a:t>2016  </a:t>
            </a:r>
            <a:r>
              <a:rPr lang="en-US" sz="1400" dirty="0" smtClean="0">
                <a:solidFill>
                  <a:srgbClr val="0066CC"/>
                </a:solidFill>
                <a:effectLst>
                  <a:outerShdw blurRad="38100" dist="38100" dir="2700000" algn="tl">
                    <a:srgbClr val="000000">
                      <a:alpha val="43137"/>
                    </a:srgbClr>
                  </a:outerShdw>
                </a:effectLst>
              </a:rPr>
              <a:t>“Beach </a:t>
            </a:r>
            <a:r>
              <a:rPr lang="en-US" sz="1400" dirty="0">
                <a:solidFill>
                  <a:srgbClr val="0066CC"/>
                </a:solidFill>
                <a:effectLst>
                  <a:outerShdw blurRad="38100" dist="38100" dir="2700000" algn="tl">
                    <a:srgbClr val="000000">
                      <a:alpha val="43137"/>
                    </a:srgbClr>
                  </a:outerShdw>
                </a:effectLst>
              </a:rPr>
              <a:t>sand and the potential for infectious disease transmission: Observations and </a:t>
            </a:r>
            <a:r>
              <a:rPr lang="en-US" sz="1400" dirty="0" smtClean="0">
                <a:solidFill>
                  <a:srgbClr val="0066CC"/>
                </a:solidFill>
                <a:effectLst>
                  <a:outerShdw blurRad="38100" dist="38100" dir="2700000" algn="tl">
                    <a:srgbClr val="000000">
                      <a:alpha val="43137"/>
                    </a:srgbClr>
                  </a:outerShdw>
                </a:effectLst>
              </a:rPr>
              <a:t>recommendations”. </a:t>
            </a:r>
            <a:r>
              <a:rPr lang="en-US" sz="1400" dirty="0">
                <a:solidFill>
                  <a:srgbClr val="0066CC"/>
                </a:solidFill>
                <a:effectLst>
                  <a:outerShdw blurRad="38100" dist="38100" dir="2700000" algn="tl">
                    <a:srgbClr val="000000">
                      <a:alpha val="43137"/>
                    </a:srgbClr>
                  </a:outerShdw>
                </a:effectLst>
              </a:rPr>
              <a:t>Journal of the Marine Biological Association of the United Kingdom</a:t>
            </a:r>
            <a:endParaRPr lang="pt-PT" sz="1100" dirty="0">
              <a:solidFill>
                <a:srgbClr val="0066CC"/>
              </a:solidFill>
              <a:effectLst>
                <a:outerShdw blurRad="38100" dist="38100" dir="2700000" algn="tl">
                  <a:srgbClr val="000000">
                    <a:alpha val="43137"/>
                  </a:srgbClr>
                </a:outerShdw>
              </a:effectLst>
            </a:endParaRP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pic>
        <p:nvPicPr>
          <p:cNvPr id="2" name="Imagem 1"/>
          <p:cNvPicPr>
            <a:picLocks noChangeAspect="1"/>
          </p:cNvPicPr>
          <p:nvPr/>
        </p:nvPicPr>
        <p:blipFill>
          <a:blip r:embed="rId5"/>
          <a:stretch>
            <a:fillRect/>
          </a:stretch>
        </p:blipFill>
        <p:spPr>
          <a:xfrm>
            <a:off x="3829198" y="1632349"/>
            <a:ext cx="4533602" cy="4422757"/>
          </a:xfrm>
          <a:prstGeom prst="rect">
            <a:avLst/>
          </a:prstGeom>
        </p:spPr>
      </p:pic>
    </p:spTree>
    <p:extLst>
      <p:ext uri="{BB962C8B-B14F-4D97-AF65-F5344CB8AC3E}">
        <p14:creationId xmlns:p14="http://schemas.microsoft.com/office/powerpoint/2010/main" val="28743188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2099107" y="846261"/>
            <a:ext cx="8229600" cy="566515"/>
          </a:xfrm>
        </p:spPr>
        <p:txBody>
          <a:bodyPr>
            <a:normAutofit/>
          </a:bodyPr>
          <a:lstStyle/>
          <a:p>
            <a:pPr algn="ctr"/>
            <a:r>
              <a:rPr lang="pt-PT" sz="3200" b="1" dirty="0" smtClean="0">
                <a:solidFill>
                  <a:srgbClr val="0066CC"/>
                </a:solidFill>
                <a:effectLst>
                  <a:outerShdw blurRad="38100" dist="38100" dir="2700000" algn="tl">
                    <a:srgbClr val="000000">
                      <a:alpha val="43137"/>
                    </a:srgbClr>
                  </a:outerShdw>
                </a:effectLst>
              </a:rPr>
              <a:t>ECMM </a:t>
            </a:r>
            <a:r>
              <a:rPr lang="pt-PT" sz="3200" b="1" dirty="0" err="1" smtClean="0">
                <a:solidFill>
                  <a:srgbClr val="0066CC"/>
                </a:solidFill>
                <a:effectLst>
                  <a:outerShdw blurRad="38100" dist="38100" dir="2700000" algn="tl">
                    <a:srgbClr val="000000">
                      <a:alpha val="43137"/>
                    </a:srgbClr>
                  </a:outerShdw>
                </a:effectLst>
              </a:rPr>
              <a:t>Participants</a:t>
            </a:r>
            <a:r>
              <a:rPr lang="pt-PT" sz="3200" b="1" dirty="0" smtClean="0">
                <a:solidFill>
                  <a:srgbClr val="0066CC"/>
                </a:solidFill>
                <a:effectLst>
                  <a:outerShdw blurRad="38100" dist="38100" dir="2700000" algn="tl">
                    <a:srgbClr val="000000">
                      <a:alpha val="43137"/>
                    </a:srgbClr>
                  </a:outerShdw>
                </a:effectLst>
              </a:rPr>
              <a:t> in </a:t>
            </a:r>
            <a:r>
              <a:rPr lang="pt-PT" sz="3200" b="1" dirty="0" err="1" smtClean="0">
                <a:solidFill>
                  <a:srgbClr val="0066CC"/>
                </a:solidFill>
                <a:effectLst>
                  <a:outerShdw blurRad="38100" dist="38100" dir="2700000" algn="tl">
                    <a:srgbClr val="000000">
                      <a:alpha val="43137"/>
                    </a:srgbClr>
                  </a:outerShdw>
                </a:effectLst>
              </a:rPr>
              <a:t>Mycosands</a:t>
            </a:r>
            <a:endParaRPr lang="pt-PT" sz="3200" b="1" dirty="0">
              <a:solidFill>
                <a:srgbClr val="0066CC"/>
              </a:solidFill>
              <a:effectLst>
                <a:outerShdw blurRad="38100" dist="38100" dir="2700000" algn="tl">
                  <a:srgbClr val="000000">
                    <a:alpha val="43137"/>
                  </a:srgbClr>
                </a:outerShdw>
              </a:effectLst>
            </a:endParaRPr>
          </a:p>
        </p:txBody>
      </p:sp>
      <p:pic>
        <p:nvPicPr>
          <p:cNvPr id="16386" name="Picture 2" descr="Related image"/>
          <p:cNvPicPr>
            <a:picLocks noChangeAspect="1" noChangeArrowheads="1"/>
          </p:cNvPicPr>
          <p:nvPr/>
        </p:nvPicPr>
        <p:blipFill>
          <a:blip r:embed="rId4"/>
          <a:srcRect/>
          <a:stretch>
            <a:fillRect/>
          </a:stretch>
        </p:blipFill>
        <p:spPr bwMode="auto">
          <a:xfrm>
            <a:off x="7280945" y="1610270"/>
            <a:ext cx="3096344" cy="2279385"/>
          </a:xfrm>
          <a:prstGeom prst="rect">
            <a:avLst/>
          </a:prstGeom>
          <a:noFill/>
        </p:spPr>
      </p:pic>
      <p:pic>
        <p:nvPicPr>
          <p:cNvPr id="16387" name="Picture 3" descr="C:\Users\joao.brandao\Desktop\images.jpg"/>
          <p:cNvPicPr>
            <a:picLocks noChangeAspect="1" noChangeArrowheads="1"/>
          </p:cNvPicPr>
          <p:nvPr/>
        </p:nvPicPr>
        <p:blipFill>
          <a:blip r:embed="rId5"/>
          <a:srcRect/>
          <a:stretch>
            <a:fillRect/>
          </a:stretch>
        </p:blipFill>
        <p:spPr bwMode="auto">
          <a:xfrm>
            <a:off x="7280945" y="4383634"/>
            <a:ext cx="3076301" cy="2304256"/>
          </a:xfrm>
          <a:prstGeom prst="rect">
            <a:avLst/>
          </a:prstGeom>
          <a:noFill/>
        </p:spPr>
      </p:pic>
      <p:graphicFrame>
        <p:nvGraphicFramePr>
          <p:cNvPr id="5" name="Tabela 4"/>
          <p:cNvGraphicFramePr>
            <a:graphicFrameLocks noGrp="1"/>
          </p:cNvGraphicFramePr>
          <p:nvPr>
            <p:extLst>
              <p:ext uri="{D42A27DB-BD31-4B8C-83A1-F6EECF244321}">
                <p14:modId xmlns:p14="http://schemas.microsoft.com/office/powerpoint/2010/main" val="1710826016"/>
              </p:ext>
            </p:extLst>
          </p:nvPr>
        </p:nvGraphicFramePr>
        <p:xfrm>
          <a:off x="1749411" y="1610270"/>
          <a:ext cx="4464496" cy="5077620"/>
        </p:xfrm>
        <a:graphic>
          <a:graphicData uri="http://schemas.openxmlformats.org/drawingml/2006/table">
            <a:tbl>
              <a:tblPr firstRow="1">
                <a:tableStyleId>{35758FB7-9AC5-4552-8A53-C91805E547FA}</a:tableStyleId>
              </a:tblPr>
              <a:tblGrid>
                <a:gridCol w="2404648">
                  <a:extLst>
                    <a:ext uri="{9D8B030D-6E8A-4147-A177-3AD203B41FA5}">
                      <a16:colId xmlns:a16="http://schemas.microsoft.com/office/drawing/2014/main" val="1995908337"/>
                    </a:ext>
                  </a:extLst>
                </a:gridCol>
                <a:gridCol w="2059848">
                  <a:extLst>
                    <a:ext uri="{9D8B030D-6E8A-4147-A177-3AD203B41FA5}">
                      <a16:colId xmlns:a16="http://schemas.microsoft.com/office/drawing/2014/main" val="2646056494"/>
                    </a:ext>
                  </a:extLst>
                </a:gridCol>
              </a:tblGrid>
              <a:tr h="186407">
                <a:tc>
                  <a:txBody>
                    <a:bodyPr/>
                    <a:lstStyle/>
                    <a:p>
                      <a:pPr algn="l" fontAlgn="b"/>
                      <a:r>
                        <a:rPr lang="pt-PT" sz="1400" u="none" strike="noStrike" dirty="0" err="1">
                          <a:effectLst/>
                        </a:rPr>
                        <a:t>Name</a:t>
                      </a:r>
                      <a:endParaRPr lang="pt-PT" sz="1400" b="1" i="0" u="none" strike="noStrike" dirty="0">
                        <a:solidFill>
                          <a:srgbClr val="000000"/>
                        </a:solidFill>
                        <a:effectLst/>
                        <a:latin typeface="Calibri" panose="020F0502020204030204" pitchFamily="34" charset="0"/>
                      </a:endParaRPr>
                    </a:p>
                  </a:txBody>
                  <a:tcPr marL="7456" marR="7456" marT="7456" marB="0" anchor="b"/>
                </a:tc>
                <a:tc>
                  <a:txBody>
                    <a:bodyPr/>
                    <a:lstStyle/>
                    <a:p>
                      <a:pPr algn="l" fontAlgn="b"/>
                      <a:r>
                        <a:rPr lang="pt-PT" sz="1400" u="none" strike="noStrike" dirty="0">
                          <a:effectLst/>
                        </a:rPr>
                        <a:t>Country</a:t>
                      </a:r>
                      <a:endParaRPr lang="pt-PT" sz="1400" b="1"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1150913348"/>
                  </a:ext>
                </a:extLst>
              </a:tr>
              <a:tr h="149126">
                <a:tc>
                  <a:txBody>
                    <a:bodyPr/>
                    <a:lstStyle/>
                    <a:p>
                      <a:pPr algn="l" fontAlgn="b"/>
                      <a:r>
                        <a:rPr lang="pt-PT" sz="1050" u="none" strike="noStrike" dirty="0">
                          <a:effectLst/>
                        </a:rPr>
                        <a:t>Aleksandra Barac</a:t>
                      </a:r>
                      <a:endParaRPr lang="pt-PT" sz="1050" b="0" i="0" u="none" strike="noStrike" dirty="0">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a:effectLst/>
                        </a:rPr>
                        <a:t>Serbia</a:t>
                      </a:r>
                      <a:endParaRPr lang="pt-PT" sz="1050" b="0" i="0" u="none" strike="noStrike">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303970528"/>
                  </a:ext>
                </a:extLst>
              </a:tr>
              <a:tr h="149126">
                <a:tc>
                  <a:txBody>
                    <a:bodyPr/>
                    <a:lstStyle/>
                    <a:p>
                      <a:pPr algn="l" fontAlgn="b"/>
                      <a:r>
                        <a:rPr lang="pt-PT" sz="1050" u="none" strike="noStrike" dirty="0">
                          <a:effectLst/>
                        </a:rPr>
                        <a:t>Ana Sampaio</a:t>
                      </a:r>
                      <a:endParaRPr lang="pt-PT" sz="1050" b="0" i="0" u="none" strike="noStrike" dirty="0">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a:effectLst/>
                        </a:rPr>
                        <a:t>Portugal</a:t>
                      </a:r>
                      <a:endParaRPr lang="pt-PT" sz="1050" b="0" i="0" u="none" strike="noStrike">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75913086"/>
                  </a:ext>
                </a:extLst>
              </a:tr>
              <a:tr h="149126">
                <a:tc>
                  <a:txBody>
                    <a:bodyPr/>
                    <a:lstStyle/>
                    <a:p>
                      <a:pPr algn="l" fontAlgn="b"/>
                      <a:r>
                        <a:rPr lang="pt-PT" sz="1050" u="none" strike="noStrike" dirty="0" err="1">
                          <a:effectLst/>
                        </a:rPr>
                        <a:t>Aristea</a:t>
                      </a:r>
                      <a:r>
                        <a:rPr lang="pt-PT" sz="1050" u="none" strike="noStrike" dirty="0">
                          <a:effectLst/>
                        </a:rPr>
                        <a:t> </a:t>
                      </a:r>
                      <a:r>
                        <a:rPr lang="pt-PT" sz="1050" u="none" strike="noStrike" dirty="0" err="1">
                          <a:effectLst/>
                        </a:rPr>
                        <a:t>Velegraki</a:t>
                      </a:r>
                      <a:endParaRPr lang="pt-PT" sz="1050" b="0" i="0" u="none" strike="noStrike" dirty="0">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Greece</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503669796"/>
                  </a:ext>
                </a:extLst>
              </a:tr>
              <a:tr h="149126">
                <a:tc>
                  <a:txBody>
                    <a:bodyPr/>
                    <a:lstStyle/>
                    <a:p>
                      <a:pPr algn="l" fontAlgn="b"/>
                      <a:r>
                        <a:rPr lang="pt-PT" sz="1050" u="none" strike="noStrike" dirty="0" err="1">
                          <a:effectLst/>
                        </a:rPr>
                        <a:t>Anna</a:t>
                      </a:r>
                      <a:r>
                        <a:rPr lang="pt-PT" sz="1050" u="none" strike="noStrike" dirty="0">
                          <a:effectLst/>
                        </a:rPr>
                        <a:t> Maria Tortorano</a:t>
                      </a:r>
                      <a:endParaRPr lang="pt-PT" sz="1050" b="0" i="0" u="none" strike="noStrike" dirty="0">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a:effectLst/>
                        </a:rPr>
                        <a:t>Italia</a:t>
                      </a:r>
                      <a:endParaRPr lang="pt-PT" sz="1050" b="0" i="0" u="none" strike="noStrike">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4233190200"/>
                  </a:ext>
                </a:extLst>
              </a:tr>
              <a:tr h="149126">
                <a:tc>
                  <a:txBody>
                    <a:bodyPr/>
                    <a:lstStyle/>
                    <a:p>
                      <a:pPr algn="l" fontAlgn="b"/>
                      <a:r>
                        <a:rPr lang="pt-PT" sz="1050" u="none" strike="noStrike" dirty="0">
                          <a:effectLst/>
                        </a:rPr>
                        <a:t>Dilara Ogunc</a:t>
                      </a:r>
                      <a:endParaRPr lang="pt-PT" sz="1050" b="0" i="0" u="none" strike="noStrike" dirty="0">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Turkey</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543383329"/>
                  </a:ext>
                </a:extLst>
              </a:tr>
              <a:tr h="149126">
                <a:tc>
                  <a:txBody>
                    <a:bodyPr/>
                    <a:lstStyle/>
                    <a:p>
                      <a:pPr algn="l" fontAlgn="b"/>
                      <a:r>
                        <a:rPr lang="pt-PT" sz="1050" u="none" strike="noStrike">
                          <a:effectLst/>
                        </a:rPr>
                        <a:t>Emanuel Roilides</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Greece</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317313846"/>
                  </a:ext>
                </a:extLst>
              </a:tr>
              <a:tr h="149126">
                <a:tc>
                  <a:txBody>
                    <a:bodyPr/>
                    <a:lstStyle/>
                    <a:p>
                      <a:pPr algn="l" fontAlgn="b"/>
                      <a:r>
                        <a:rPr lang="pt-PT" sz="1050" u="none" strike="noStrike">
                          <a:effectLst/>
                        </a:rPr>
                        <a:t>Esther Segal</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a:effectLst/>
                        </a:rPr>
                        <a:t>Israel</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73335654"/>
                  </a:ext>
                </a:extLst>
              </a:tr>
              <a:tr h="149126">
                <a:tc>
                  <a:txBody>
                    <a:bodyPr/>
                    <a:lstStyle/>
                    <a:p>
                      <a:pPr algn="l" fontAlgn="b"/>
                      <a:r>
                        <a:rPr lang="pt-PT" sz="1050" u="none" strike="noStrike">
                          <a:effectLst/>
                        </a:rPr>
                        <a:t>Giuliana Lo Cascio</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Italia</a:t>
                      </a:r>
                      <a:r>
                        <a:rPr lang="pt-PT" sz="1050" u="none" strike="noStrike" dirty="0">
                          <a:effectLst/>
                        </a:rPr>
                        <a:t> (Riviera </a:t>
                      </a:r>
                      <a:r>
                        <a:rPr lang="pt-PT" sz="1050" u="none" strike="noStrike" dirty="0" err="1">
                          <a:effectLst/>
                        </a:rPr>
                        <a:t>adriatica</a:t>
                      </a:r>
                      <a:r>
                        <a:rPr lang="pt-PT" sz="1050" u="none" strike="noStrike" dirty="0">
                          <a:effectLst/>
                        </a:rPr>
                        <a:t>)</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1509830660"/>
                  </a:ext>
                </a:extLst>
              </a:tr>
              <a:tr h="149126">
                <a:tc>
                  <a:txBody>
                    <a:bodyPr/>
                    <a:lstStyle/>
                    <a:p>
                      <a:pPr algn="l" fontAlgn="b"/>
                      <a:r>
                        <a:rPr lang="pt-PT" sz="1050" u="none" strike="noStrike">
                          <a:effectLst/>
                        </a:rPr>
                        <a:t>Gule Cinar</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Turkey</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1340394811"/>
                  </a:ext>
                </a:extLst>
              </a:tr>
              <a:tr h="149126">
                <a:tc>
                  <a:txBody>
                    <a:bodyPr/>
                    <a:lstStyle/>
                    <a:p>
                      <a:pPr algn="l" fontAlgn="b"/>
                      <a:r>
                        <a:rPr lang="pt-PT" sz="1050" u="none" strike="noStrike">
                          <a:effectLst/>
                        </a:rPr>
                        <a:t>Jean-Pierre Gangneux</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a:effectLst/>
                        </a:rPr>
                        <a:t>France</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371193094"/>
                  </a:ext>
                </a:extLst>
              </a:tr>
              <a:tr h="149126">
                <a:tc>
                  <a:txBody>
                    <a:bodyPr/>
                    <a:lstStyle/>
                    <a:p>
                      <a:pPr algn="l" fontAlgn="b"/>
                      <a:r>
                        <a:rPr lang="pt-PT" sz="1050" u="none" strike="noStrike">
                          <a:effectLst/>
                        </a:rPr>
                        <a:t>Joao Brandao</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a:effectLst/>
                        </a:rPr>
                        <a:t>Portugal</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559421305"/>
                  </a:ext>
                </a:extLst>
              </a:tr>
              <a:tr h="149126">
                <a:tc>
                  <a:txBody>
                    <a:bodyPr/>
                    <a:lstStyle/>
                    <a:p>
                      <a:pPr algn="l" fontAlgn="b"/>
                      <a:r>
                        <a:rPr lang="pt-PT" sz="1050" u="none" strike="noStrike">
                          <a:effectLst/>
                        </a:rPr>
                        <a:t>Joseph Meletiadis</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Greece</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130296124"/>
                  </a:ext>
                </a:extLst>
              </a:tr>
              <a:tr h="149126">
                <a:tc>
                  <a:txBody>
                    <a:bodyPr/>
                    <a:lstStyle/>
                    <a:p>
                      <a:pPr algn="l" fontAlgn="b"/>
                      <a:r>
                        <a:rPr lang="pt-PT" sz="1050" u="none" strike="noStrike">
                          <a:effectLst/>
                        </a:rPr>
                        <a:t>Laura Trovato</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Italia</a:t>
                      </a:r>
                      <a:r>
                        <a:rPr lang="pt-PT" sz="1050" u="none" strike="noStrike" dirty="0">
                          <a:effectLst/>
                        </a:rPr>
                        <a:t> (</a:t>
                      </a:r>
                      <a:r>
                        <a:rPr lang="pt-PT" sz="1050" u="none" strike="noStrike" dirty="0" err="1">
                          <a:effectLst/>
                        </a:rPr>
                        <a:t>Sicilia</a:t>
                      </a:r>
                      <a:r>
                        <a:rPr lang="pt-PT" sz="1050" u="none" strike="noStrike" dirty="0">
                          <a:effectLst/>
                        </a:rPr>
                        <a:t>)</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372855390"/>
                  </a:ext>
                </a:extLst>
              </a:tr>
              <a:tr h="149126">
                <a:tc>
                  <a:txBody>
                    <a:bodyPr/>
                    <a:lstStyle/>
                    <a:p>
                      <a:pPr algn="l" fontAlgn="b"/>
                      <a:r>
                        <a:rPr lang="pt-PT" sz="1050" u="none" strike="noStrike" dirty="0">
                          <a:effectLst/>
                        </a:rPr>
                        <a:t>Lena Klingspor</a:t>
                      </a:r>
                      <a:endParaRPr lang="pt-PT" sz="1050" b="0" i="0" u="none" strike="noStrike" dirty="0">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Sweden</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617379965"/>
                  </a:ext>
                </a:extLst>
              </a:tr>
              <a:tr h="149126">
                <a:tc>
                  <a:txBody>
                    <a:bodyPr/>
                    <a:lstStyle/>
                    <a:p>
                      <a:pPr algn="l" fontAlgn="b"/>
                      <a:r>
                        <a:rPr lang="pt-PT" sz="1050" u="none" strike="noStrike">
                          <a:effectLst/>
                        </a:rPr>
                        <a:t>Malcolm Richardson</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a:effectLst/>
                        </a:rPr>
                        <a:t>UK</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3384966377"/>
                  </a:ext>
                </a:extLst>
              </a:tr>
              <a:tr h="149126">
                <a:tc>
                  <a:txBody>
                    <a:bodyPr/>
                    <a:lstStyle/>
                    <a:p>
                      <a:pPr algn="l" fontAlgn="b"/>
                      <a:r>
                        <a:rPr lang="pt-PT" sz="1050" u="none" strike="noStrike">
                          <a:effectLst/>
                        </a:rPr>
                        <a:t>Maria Efstratiou</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Greece</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677868135"/>
                  </a:ext>
                </a:extLst>
              </a:tr>
              <a:tr h="149126">
                <a:tc>
                  <a:txBody>
                    <a:bodyPr/>
                    <a:lstStyle/>
                    <a:p>
                      <a:pPr algn="l" fontAlgn="b"/>
                      <a:r>
                        <a:rPr lang="lt-LT" sz="1050" u="none" strike="noStrike">
                          <a:effectLst/>
                        </a:rPr>
                        <a:t>Marija Kataržytė </a:t>
                      </a:r>
                      <a:endParaRPr lang="lt-L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Lithuania</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724949223"/>
                  </a:ext>
                </a:extLst>
              </a:tr>
              <a:tr h="149126">
                <a:tc>
                  <a:txBody>
                    <a:bodyPr/>
                    <a:lstStyle/>
                    <a:p>
                      <a:pPr algn="l" fontAlgn="b"/>
                      <a:r>
                        <a:rPr lang="pt-PT" sz="1050" u="none" strike="noStrike">
                          <a:effectLst/>
                        </a:rPr>
                        <a:t>Mihai Mares</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a:effectLst/>
                        </a:rPr>
                        <a:t>Romania</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1187622"/>
                  </a:ext>
                </a:extLst>
              </a:tr>
              <a:tr h="149126">
                <a:tc>
                  <a:txBody>
                    <a:bodyPr/>
                    <a:lstStyle/>
                    <a:p>
                      <a:pPr algn="l" fontAlgn="b"/>
                      <a:r>
                        <a:rPr lang="pt-PT" sz="1050" u="none" strike="noStrike">
                          <a:effectLst/>
                        </a:rPr>
                        <a:t>Mümtaz Güran</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Turkey</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981055576"/>
                  </a:ext>
                </a:extLst>
              </a:tr>
              <a:tr h="149126">
                <a:tc>
                  <a:txBody>
                    <a:bodyPr/>
                    <a:lstStyle/>
                    <a:p>
                      <a:pPr algn="l" fontAlgn="b"/>
                      <a:r>
                        <a:rPr lang="pt-PT" sz="1050" u="none" strike="noStrike">
                          <a:effectLst/>
                        </a:rPr>
                        <a:t>Nilgün Çerikçioğlu</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Turkey</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443098237"/>
                  </a:ext>
                </a:extLst>
              </a:tr>
              <a:tr h="149126">
                <a:tc>
                  <a:txBody>
                    <a:bodyPr/>
                    <a:lstStyle/>
                    <a:p>
                      <a:pPr algn="l" fontAlgn="b"/>
                      <a:r>
                        <a:rPr lang="pt-PT" sz="1050" u="none" strike="noStrike">
                          <a:effectLst/>
                        </a:rPr>
                        <a:t>Nina Gunde-Cimerman</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Slovenia</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226193662"/>
                  </a:ext>
                </a:extLst>
              </a:tr>
              <a:tr h="149126">
                <a:tc>
                  <a:txBody>
                    <a:bodyPr/>
                    <a:lstStyle/>
                    <a:p>
                      <a:pPr algn="l" fontAlgn="b"/>
                      <a:r>
                        <a:rPr lang="pt-PT" sz="1050" u="none" strike="noStrike">
                          <a:effectLst/>
                        </a:rPr>
                        <a:t>Salvatore C. Oliveri</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Italia</a:t>
                      </a:r>
                      <a:r>
                        <a:rPr lang="pt-PT" sz="1050" u="none" strike="noStrike" dirty="0">
                          <a:effectLst/>
                        </a:rPr>
                        <a:t> (</a:t>
                      </a:r>
                      <a:r>
                        <a:rPr lang="pt-PT" sz="1050" u="none" strike="noStrike" dirty="0" err="1">
                          <a:effectLst/>
                        </a:rPr>
                        <a:t>Sicilia</a:t>
                      </a:r>
                      <a:r>
                        <a:rPr lang="pt-PT" sz="1050" u="none" strike="noStrike" dirty="0">
                          <a:effectLst/>
                        </a:rPr>
                        <a:t>)</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1984257161"/>
                  </a:ext>
                </a:extLst>
              </a:tr>
              <a:tr h="149126">
                <a:tc>
                  <a:txBody>
                    <a:bodyPr/>
                    <a:lstStyle/>
                    <a:p>
                      <a:pPr algn="l" fontAlgn="b"/>
                      <a:r>
                        <a:rPr lang="pt-PT" sz="1050" u="none" strike="noStrike">
                          <a:effectLst/>
                        </a:rPr>
                        <a:t>Salvatore Rubino</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Italy</a:t>
                      </a:r>
                      <a:r>
                        <a:rPr lang="pt-PT" sz="1050" u="none" strike="noStrike" dirty="0">
                          <a:effectLst/>
                        </a:rPr>
                        <a:t> (</a:t>
                      </a:r>
                      <a:r>
                        <a:rPr lang="pt-PT" sz="1050" u="none" strike="noStrike" dirty="0" err="1">
                          <a:effectLst/>
                        </a:rPr>
                        <a:t>Sardinia</a:t>
                      </a:r>
                      <a:r>
                        <a:rPr lang="pt-PT" sz="1050" u="none" strike="noStrike" dirty="0">
                          <a:effectLst/>
                        </a:rPr>
                        <a:t>)</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3253225493"/>
                  </a:ext>
                </a:extLst>
              </a:tr>
              <a:tr h="149126">
                <a:tc>
                  <a:txBody>
                    <a:bodyPr/>
                    <a:lstStyle/>
                    <a:p>
                      <a:pPr algn="l" fontAlgn="b"/>
                      <a:r>
                        <a:rPr lang="pt-PT" sz="1050" u="none" strike="noStrike">
                          <a:effectLst/>
                        </a:rPr>
                        <a:t>Sevtap Arikan Akdagli</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Turkey</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494149522"/>
                  </a:ext>
                </a:extLst>
              </a:tr>
              <a:tr h="149126">
                <a:tc>
                  <a:txBody>
                    <a:bodyPr/>
                    <a:lstStyle/>
                    <a:p>
                      <a:pPr algn="l" fontAlgn="b"/>
                      <a:r>
                        <a:rPr lang="pt-PT" sz="1050" u="none" strike="noStrike">
                          <a:effectLst/>
                        </a:rPr>
                        <a:t>Stéphane Ranque</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a:effectLst/>
                        </a:rPr>
                        <a:t>France</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664931928"/>
                  </a:ext>
                </a:extLst>
              </a:tr>
              <a:tr h="149126">
                <a:tc>
                  <a:txBody>
                    <a:bodyPr/>
                    <a:lstStyle/>
                    <a:p>
                      <a:pPr algn="l" fontAlgn="b"/>
                      <a:r>
                        <a:rPr lang="pt-PT" sz="1050" u="none" strike="noStrike">
                          <a:effectLst/>
                        </a:rPr>
                        <a:t>Valentina Arsić Arsenijević </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Serbia</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2446068955"/>
                  </a:ext>
                </a:extLst>
              </a:tr>
              <a:tr h="149126">
                <a:tc>
                  <a:txBody>
                    <a:bodyPr/>
                    <a:lstStyle/>
                    <a:p>
                      <a:pPr algn="l" fontAlgn="b"/>
                      <a:r>
                        <a:rPr lang="pt-PT" sz="1050" u="none" strike="noStrike">
                          <a:effectLst/>
                        </a:rPr>
                        <a:t>Wieland Meyer</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Australia</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951554614"/>
                  </a:ext>
                </a:extLst>
              </a:tr>
              <a:tr h="156582">
                <a:tc>
                  <a:txBody>
                    <a:bodyPr/>
                    <a:lstStyle/>
                    <a:p>
                      <a:pPr algn="l" fontAlgn="b"/>
                      <a:r>
                        <a:rPr lang="pt-PT" sz="1050" u="none" strike="noStrike">
                          <a:effectLst/>
                        </a:rPr>
                        <a:t>Willem Melchers</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Netherlands</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4001794469"/>
                  </a:ext>
                </a:extLst>
              </a:tr>
              <a:tr h="156582">
                <a:tc>
                  <a:txBody>
                    <a:bodyPr/>
                    <a:lstStyle/>
                    <a:p>
                      <a:pPr algn="l" fontAlgn="b"/>
                      <a:r>
                        <a:rPr lang="pt-PT" sz="1050" u="none" strike="noStrike">
                          <a:effectLst/>
                        </a:rPr>
                        <a:t>Wim Meijer</a:t>
                      </a:r>
                      <a:endParaRPr lang="pt-PT" sz="1050" b="0" i="0" u="none" strike="noStrike">
                        <a:solidFill>
                          <a:srgbClr val="000000"/>
                        </a:solidFill>
                        <a:effectLst/>
                        <a:latin typeface="Calibri" panose="020F0502020204030204" pitchFamily="34" charset="0"/>
                      </a:endParaRPr>
                    </a:p>
                  </a:txBody>
                  <a:tcPr marL="7456" marR="7456" marT="7456" marB="0" anchor="b"/>
                </a:tc>
                <a:tc>
                  <a:txBody>
                    <a:bodyPr/>
                    <a:lstStyle/>
                    <a:p>
                      <a:pPr algn="l" fontAlgn="b"/>
                      <a:r>
                        <a:rPr lang="pt-PT" sz="1050" u="none" strike="noStrike" dirty="0" err="1">
                          <a:effectLst/>
                        </a:rPr>
                        <a:t>Ireland</a:t>
                      </a:r>
                      <a:endParaRPr lang="pt-PT" sz="1050" b="0" i="0" u="none" strike="noStrike" dirty="0">
                        <a:solidFill>
                          <a:srgbClr val="000000"/>
                        </a:solidFill>
                        <a:effectLst/>
                        <a:latin typeface="Calibri" panose="020F0502020204030204" pitchFamily="34" charset="0"/>
                      </a:endParaRPr>
                    </a:p>
                  </a:txBody>
                  <a:tcPr marL="7456" marR="7456" marT="7456" marB="0" anchor="b"/>
                </a:tc>
                <a:extLst>
                  <a:ext uri="{0D108BD9-81ED-4DB2-BD59-A6C34878D82A}">
                    <a16:rowId xmlns:a16="http://schemas.microsoft.com/office/drawing/2014/main" val="185184585"/>
                  </a:ext>
                </a:extLst>
              </a:tr>
            </a:tbl>
          </a:graphicData>
        </a:graphic>
      </p:graphicFrame>
      <p:pic>
        <p:nvPicPr>
          <p:cNvPr id="8" name="Picture 7" descr="template insa2"/>
          <p:cNvPicPr>
            <a:picLocks noChangeAspect="1" noChangeArrowheads="1"/>
          </p:cNvPicPr>
          <p:nvPr/>
        </p:nvPicPr>
        <p:blipFill>
          <a:blip r:embed="rId6" cstate="print"/>
          <a:srcRect/>
          <a:stretch>
            <a:fillRect/>
          </a:stretch>
        </p:blipFill>
        <p:spPr bwMode="auto">
          <a:xfrm>
            <a:off x="-1" y="0"/>
            <a:ext cx="12192001" cy="721784"/>
          </a:xfrm>
          <a:prstGeom prst="rect">
            <a:avLst/>
          </a:prstGeom>
          <a:noFill/>
          <a:ln w="9525">
            <a:noFill/>
            <a:miter lim="800000"/>
            <a:headEnd/>
            <a:tailEnd/>
          </a:ln>
        </p:spPr>
      </p:pic>
      <p:pic>
        <p:nvPicPr>
          <p:cNvPr id="9" name="Imagem 8"/>
          <p:cNvPicPr>
            <a:picLocks noChangeAspect="1"/>
          </p:cNvPicPr>
          <p:nvPr/>
        </p:nvPicPr>
        <p:blipFill>
          <a:blip r:embed="rId7"/>
          <a:stretch>
            <a:fillRect/>
          </a:stretch>
        </p:blipFill>
        <p:spPr>
          <a:xfrm>
            <a:off x="11126547" y="873837"/>
            <a:ext cx="804386" cy="880012"/>
          </a:xfrm>
          <a:prstGeom prst="rect">
            <a:avLst/>
          </a:prstGeom>
        </p:spPr>
      </p:pic>
    </p:spTree>
    <p:extLst>
      <p:ext uri="{BB962C8B-B14F-4D97-AF65-F5344CB8AC3E}">
        <p14:creationId xmlns:p14="http://schemas.microsoft.com/office/powerpoint/2010/main" val="21605725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6" name="Rectângulo 5"/>
          <p:cNvSpPr/>
          <p:nvPr/>
        </p:nvSpPr>
        <p:spPr>
          <a:xfrm>
            <a:off x="584617" y="1527653"/>
            <a:ext cx="11317574" cy="5324535"/>
          </a:xfrm>
          <a:prstGeom prst="rect">
            <a:avLst/>
          </a:prstGeom>
        </p:spPr>
        <p:txBody>
          <a:bodyPr wrap="square">
            <a:spAutoFit/>
          </a:bodyPr>
          <a:lstStyle/>
          <a:p>
            <a:pPr marL="342900" indent="-342900" defTabSz="180975">
              <a:buAutoNum type="arabicPeriod"/>
            </a:pPr>
            <a:r>
              <a:rPr lang="en-US" sz="2000" b="1" dirty="0" smtClean="0">
                <a:solidFill>
                  <a:srgbClr val="0070C0"/>
                </a:solidFill>
                <a:latin typeface="+mj-lt"/>
                <a:ea typeface="+mj-ea"/>
                <a:cs typeface="+mj-cs"/>
              </a:rPr>
              <a:t>Fungal </a:t>
            </a:r>
            <a:r>
              <a:rPr lang="en-US" sz="2000" b="1" dirty="0">
                <a:solidFill>
                  <a:srgbClr val="0070C0"/>
                </a:solidFill>
                <a:latin typeface="+mj-lt"/>
                <a:ea typeface="+mj-ea"/>
                <a:cs typeface="+mj-cs"/>
              </a:rPr>
              <a:t>Parameters:</a:t>
            </a:r>
          </a:p>
          <a:p>
            <a:pPr marL="342900" indent="-342900" defTabSz="180975">
              <a:buAutoNum type="arabicPeriod"/>
            </a:pPr>
            <a:endParaRPr lang="en-US" sz="2000" b="1" dirty="0">
              <a:solidFill>
                <a:srgbClr val="0070C0"/>
              </a:solidFill>
              <a:latin typeface="+mj-lt"/>
              <a:ea typeface="+mj-ea"/>
              <a:cs typeface="+mj-cs"/>
            </a:endParaRPr>
          </a:p>
          <a:p>
            <a:pPr marL="722313"/>
            <a:r>
              <a:rPr lang="en-US" sz="2000" b="1" dirty="0">
                <a:solidFill>
                  <a:srgbClr val="0070C0"/>
                </a:solidFill>
                <a:latin typeface="+mj-lt"/>
                <a:ea typeface="+mj-ea"/>
                <a:cs typeface="+mj-cs"/>
              </a:rPr>
              <a:t>A. Dermatophytes – indicators of human/animal dermal contamination (including the </a:t>
            </a:r>
            <a:r>
              <a:rPr lang="en-US" sz="2000" b="1" i="1" dirty="0" err="1">
                <a:solidFill>
                  <a:srgbClr val="0070C0"/>
                </a:solidFill>
                <a:latin typeface="+mj-lt"/>
                <a:ea typeface="+mj-ea"/>
                <a:cs typeface="+mj-cs"/>
              </a:rPr>
              <a:t>Arthroderma</a:t>
            </a:r>
            <a:r>
              <a:rPr lang="en-US" sz="2000" b="1" i="1" dirty="0">
                <a:solidFill>
                  <a:srgbClr val="0070C0"/>
                </a:solidFill>
                <a:latin typeface="+mj-lt"/>
                <a:ea typeface="+mj-ea"/>
                <a:cs typeface="+mj-cs"/>
              </a:rPr>
              <a:t> </a:t>
            </a:r>
            <a:r>
              <a:rPr lang="en-US" sz="2000" b="1" i="1" dirty="0" err="1">
                <a:solidFill>
                  <a:srgbClr val="0070C0"/>
                </a:solidFill>
                <a:latin typeface="+mj-lt"/>
                <a:ea typeface="+mj-ea"/>
                <a:cs typeface="+mj-cs"/>
              </a:rPr>
              <a:t>insingulare</a:t>
            </a:r>
            <a:r>
              <a:rPr lang="en-US" sz="2000" b="1" dirty="0">
                <a:solidFill>
                  <a:srgbClr val="0070C0"/>
                </a:solidFill>
                <a:latin typeface="+mj-lt"/>
                <a:ea typeface="+mj-ea"/>
                <a:cs typeface="+mj-cs"/>
              </a:rPr>
              <a:t> complex, formerly known as </a:t>
            </a:r>
            <a:r>
              <a:rPr lang="en-US" sz="2000" b="1" i="1" dirty="0">
                <a:solidFill>
                  <a:srgbClr val="0070C0"/>
                </a:solidFill>
                <a:latin typeface="+mj-lt"/>
                <a:ea typeface="+mj-ea"/>
                <a:cs typeface="+mj-cs"/>
              </a:rPr>
              <a:t>Trichophyton </a:t>
            </a:r>
            <a:r>
              <a:rPr lang="en-US" sz="2000" b="1" i="1" dirty="0" err="1">
                <a:solidFill>
                  <a:srgbClr val="0070C0"/>
                </a:solidFill>
                <a:latin typeface="+mj-lt"/>
                <a:ea typeface="+mj-ea"/>
                <a:cs typeface="+mj-cs"/>
              </a:rPr>
              <a:t>terrestre</a:t>
            </a:r>
            <a:r>
              <a:rPr lang="en-US" sz="2000" b="1" dirty="0">
                <a:solidFill>
                  <a:srgbClr val="0070C0"/>
                </a:solidFill>
                <a:latin typeface="+mj-lt"/>
                <a:ea typeface="+mj-ea"/>
                <a:cs typeface="+mj-cs"/>
              </a:rPr>
              <a:t>)</a:t>
            </a:r>
          </a:p>
          <a:p>
            <a:pPr marL="950913" indent="-228600">
              <a:buAutoNum type="alphaUcPeriod" startAt="2"/>
            </a:pPr>
            <a:r>
              <a:rPr lang="en-US" sz="2000" b="1" i="1" dirty="0">
                <a:solidFill>
                  <a:srgbClr val="0070C0"/>
                </a:solidFill>
                <a:latin typeface="+mj-lt"/>
                <a:ea typeface="+mj-ea"/>
                <a:cs typeface="+mj-cs"/>
              </a:rPr>
              <a:t>Candida albicans </a:t>
            </a:r>
            <a:r>
              <a:rPr lang="en-US" sz="2000" b="1" dirty="0">
                <a:solidFill>
                  <a:srgbClr val="0070C0"/>
                </a:solidFill>
                <a:latin typeface="+mj-lt"/>
                <a:ea typeface="+mj-ea"/>
                <a:cs typeface="+mj-cs"/>
              </a:rPr>
              <a:t>–indicator of human fecal contamination</a:t>
            </a:r>
          </a:p>
          <a:p>
            <a:pPr marL="950913" indent="-228600">
              <a:buAutoNum type="alphaUcPeriod" startAt="2"/>
            </a:pPr>
            <a:r>
              <a:rPr lang="en-US" sz="2000" b="1" dirty="0">
                <a:solidFill>
                  <a:srgbClr val="0070C0"/>
                </a:solidFill>
                <a:latin typeface="+mj-lt"/>
                <a:ea typeface="+mj-ea"/>
                <a:cs typeface="+mj-cs"/>
              </a:rPr>
              <a:t>Allergenic fungi – </a:t>
            </a:r>
            <a:r>
              <a:rPr lang="en-US" sz="2000" b="1" i="1" dirty="0">
                <a:solidFill>
                  <a:srgbClr val="0070C0"/>
                </a:solidFill>
                <a:latin typeface="+mj-lt"/>
                <a:ea typeface="+mj-ea"/>
                <a:cs typeface="+mj-cs"/>
              </a:rPr>
              <a:t>Aspergillus, </a:t>
            </a:r>
            <a:r>
              <a:rPr lang="en-US" sz="2000" b="1" i="1" dirty="0" err="1" smtClean="0">
                <a:solidFill>
                  <a:srgbClr val="0070C0"/>
                </a:solidFill>
                <a:latin typeface="+mj-lt"/>
                <a:ea typeface="+mj-ea"/>
                <a:cs typeface="+mj-cs"/>
              </a:rPr>
              <a:t>Penicillium</a:t>
            </a:r>
            <a:r>
              <a:rPr lang="en-US" sz="2000" b="1" i="1" dirty="0" smtClean="0">
                <a:solidFill>
                  <a:srgbClr val="0070C0"/>
                </a:solidFill>
                <a:latin typeface="+mj-lt"/>
                <a:ea typeface="+mj-ea"/>
                <a:cs typeface="+mj-cs"/>
              </a:rPr>
              <a:t> </a:t>
            </a:r>
            <a:r>
              <a:rPr lang="en-US" sz="2000" b="1" dirty="0">
                <a:solidFill>
                  <a:srgbClr val="0070C0"/>
                </a:solidFill>
                <a:latin typeface="+mj-lt"/>
                <a:ea typeface="+mj-ea"/>
                <a:cs typeface="+mj-cs"/>
              </a:rPr>
              <a:t>and </a:t>
            </a:r>
            <a:r>
              <a:rPr lang="en-US" sz="2000" b="1" dirty="0" smtClean="0">
                <a:solidFill>
                  <a:srgbClr val="0070C0"/>
                </a:solidFill>
                <a:latin typeface="+mj-lt"/>
                <a:ea typeface="+mj-ea"/>
                <a:cs typeface="+mj-cs"/>
              </a:rPr>
              <a:t>others</a:t>
            </a:r>
            <a:endParaRPr lang="en-US" sz="2000" b="1" dirty="0">
              <a:solidFill>
                <a:srgbClr val="0070C0"/>
              </a:solidFill>
              <a:latin typeface="+mj-lt"/>
              <a:ea typeface="+mj-ea"/>
              <a:cs typeface="+mj-cs"/>
            </a:endParaRPr>
          </a:p>
          <a:p>
            <a:pPr marL="950913" indent="-228600">
              <a:buAutoNum type="alphaUcPeriod" startAt="2"/>
            </a:pPr>
            <a:r>
              <a:rPr lang="en-US" sz="2000" b="1" dirty="0">
                <a:solidFill>
                  <a:srgbClr val="0070C0"/>
                </a:solidFill>
                <a:latin typeface="+mj-lt"/>
                <a:ea typeface="+mj-ea"/>
                <a:cs typeface="+mj-cs"/>
              </a:rPr>
              <a:t>Total number of colonies per gram of sand</a:t>
            </a:r>
          </a:p>
          <a:p>
            <a:pPr marL="860425" indent="-228600">
              <a:buAutoNum type="alphaUcPeriod" startAt="3"/>
            </a:pPr>
            <a:endParaRPr lang="en-US" sz="2000" b="1" dirty="0">
              <a:solidFill>
                <a:srgbClr val="0070C0"/>
              </a:solidFill>
              <a:latin typeface="+mj-lt"/>
              <a:ea typeface="+mj-ea"/>
              <a:cs typeface="+mj-cs"/>
            </a:endParaRPr>
          </a:p>
          <a:p>
            <a:pPr marL="228600" indent="-228600"/>
            <a:r>
              <a:rPr lang="en-US" sz="2000" b="1" dirty="0">
                <a:solidFill>
                  <a:srgbClr val="0070C0"/>
                </a:solidFill>
                <a:latin typeface="+mj-lt"/>
                <a:ea typeface="+mj-ea"/>
                <a:cs typeface="+mj-cs"/>
              </a:rPr>
              <a:t>2. Geo parameters:</a:t>
            </a:r>
          </a:p>
          <a:p>
            <a:pPr marL="274638" indent="-3175"/>
            <a:r>
              <a:rPr lang="en-US" sz="2000" b="1" dirty="0">
                <a:solidFill>
                  <a:srgbClr val="0070C0"/>
                </a:solidFill>
                <a:latin typeface="+mj-lt"/>
                <a:ea typeface="+mj-ea"/>
                <a:cs typeface="+mj-cs"/>
              </a:rPr>
              <a:t>The target </a:t>
            </a:r>
            <a:r>
              <a:rPr lang="en-US" sz="2000" b="1" dirty="0" smtClean="0">
                <a:solidFill>
                  <a:srgbClr val="0070C0"/>
                </a:solidFill>
                <a:latin typeface="+mj-lt"/>
                <a:ea typeface="+mj-ea"/>
                <a:cs typeface="+mj-cs"/>
              </a:rPr>
              <a:t>was </a:t>
            </a:r>
            <a:r>
              <a:rPr lang="en-US" sz="2000" b="1" dirty="0">
                <a:solidFill>
                  <a:srgbClr val="0070C0"/>
                </a:solidFill>
                <a:latin typeface="+mj-lt"/>
                <a:ea typeface="+mj-ea"/>
                <a:cs typeface="+mj-cs"/>
              </a:rPr>
              <a:t>all of Europe, sectioned by climates, geological characteristics and fresh water and seawater. A strong participation of the Mediterranean coast, where tourists tend to congregate the most during warm months.</a:t>
            </a:r>
          </a:p>
          <a:p>
            <a:pPr marL="274638" indent="-3175"/>
            <a:endParaRPr lang="en-US" sz="2000" b="1" dirty="0">
              <a:solidFill>
                <a:srgbClr val="0070C0"/>
              </a:solidFill>
              <a:latin typeface="+mj-lt"/>
              <a:ea typeface="+mj-ea"/>
              <a:cs typeface="+mj-cs"/>
            </a:endParaRPr>
          </a:p>
          <a:p>
            <a:pPr marL="228600" indent="-228600"/>
            <a:r>
              <a:rPr lang="en-US" sz="2000" b="1" dirty="0">
                <a:solidFill>
                  <a:srgbClr val="0070C0"/>
                </a:solidFill>
                <a:latin typeface="+mj-lt"/>
                <a:ea typeface="+mj-ea"/>
                <a:cs typeface="+mj-cs"/>
              </a:rPr>
              <a:t>3. Methodology:</a:t>
            </a:r>
          </a:p>
          <a:p>
            <a:pPr marL="1065213" indent="-342900">
              <a:buAutoNum type="alphaUcPeriod"/>
            </a:pPr>
            <a:r>
              <a:rPr lang="en-US" sz="2000" b="1" dirty="0">
                <a:solidFill>
                  <a:srgbClr val="0070C0"/>
                </a:solidFill>
                <a:latin typeface="+mj-lt"/>
                <a:ea typeface="+mj-ea"/>
                <a:cs typeface="+mj-cs"/>
              </a:rPr>
              <a:t>Culture and quantification</a:t>
            </a:r>
          </a:p>
          <a:p>
            <a:pPr marL="1065213" indent="-342900">
              <a:buAutoNum type="alphaUcPeriod"/>
            </a:pPr>
            <a:r>
              <a:rPr lang="en-US" sz="2000" b="1" dirty="0">
                <a:solidFill>
                  <a:srgbClr val="0070C0"/>
                </a:solidFill>
                <a:latin typeface="+mj-lt"/>
                <a:ea typeface="+mj-ea"/>
                <a:cs typeface="+mj-cs"/>
              </a:rPr>
              <a:t>Identification: </a:t>
            </a:r>
          </a:p>
          <a:p>
            <a:pPr marL="722313"/>
            <a:r>
              <a:rPr lang="en-US" sz="2000" b="1" dirty="0">
                <a:solidFill>
                  <a:srgbClr val="0070C0"/>
                </a:solidFill>
                <a:latin typeface="+mj-lt"/>
                <a:ea typeface="+mj-ea"/>
                <a:cs typeface="+mj-cs"/>
              </a:rPr>
              <a:t>    Phenotypic, Mass Spectral (</a:t>
            </a:r>
            <a:r>
              <a:rPr lang="en-US" sz="2000" b="1" dirty="0" smtClean="0">
                <a:solidFill>
                  <a:srgbClr val="0070C0"/>
                </a:solidFill>
                <a:latin typeface="+mj-lt"/>
                <a:ea typeface="+mj-ea"/>
                <a:cs typeface="+mj-cs"/>
              </a:rPr>
              <a:t>MALDI-TOF</a:t>
            </a:r>
            <a:r>
              <a:rPr lang="en-US" sz="2000" b="1" dirty="0">
                <a:solidFill>
                  <a:srgbClr val="0070C0"/>
                </a:solidFill>
                <a:latin typeface="+mj-lt"/>
                <a:ea typeface="+mj-ea"/>
                <a:cs typeface="+mj-cs"/>
              </a:rPr>
              <a:t>), Molecular (ITS sequencing)</a:t>
            </a:r>
          </a:p>
        </p:txBody>
      </p:sp>
      <p:sp>
        <p:nvSpPr>
          <p:cNvPr id="8" name="Shape 248"/>
          <p:cNvSpPr txBox="1">
            <a:spLocks noGrp="1"/>
          </p:cNvSpPr>
          <p:nvPr>
            <p:ph type="title"/>
          </p:nvPr>
        </p:nvSpPr>
        <p:spPr>
          <a:xfrm>
            <a:off x="1786328" y="873837"/>
            <a:ext cx="8229600" cy="648072"/>
          </a:xfrm>
          <a:prstGeom prst="rect">
            <a:avLst/>
          </a:prstGeom>
          <a:noFill/>
          <a:ln>
            <a:noFill/>
          </a:ln>
        </p:spPr>
        <p:txBody>
          <a:bodyPr vert="horz" lIns="90000" tIns="45000" rIns="90000" bIns="45000" rtlCol="0" anchor="t" anchorCtr="0">
            <a:noAutofit/>
          </a:bodyPr>
          <a:lstStyle/>
          <a:p>
            <a:pPr marL="341312" indent="-341312" algn="ctr">
              <a:lnSpc>
                <a:spcPct val="84000"/>
              </a:lnSpc>
              <a:spcAft>
                <a:spcPts val="500"/>
              </a:spcAft>
              <a:buClr>
                <a:srgbClr val="666666"/>
              </a:buClr>
              <a:buSzPct val="25000"/>
            </a:pPr>
            <a:r>
              <a:rPr lang="en-US" sz="3200" b="1" dirty="0">
                <a:solidFill>
                  <a:srgbClr val="0066CC"/>
                </a:solidFill>
                <a:effectLst>
                  <a:outerShdw blurRad="38100" dist="38100" dir="2700000" algn="tl">
                    <a:srgbClr val="000000">
                      <a:alpha val="43137"/>
                    </a:srgbClr>
                  </a:outerShdw>
                </a:effectLst>
              </a:rPr>
              <a:t>Outline of </a:t>
            </a:r>
            <a:r>
              <a:rPr lang="en-US" sz="3200" b="1" dirty="0" smtClean="0">
                <a:solidFill>
                  <a:srgbClr val="0066CC"/>
                </a:solidFill>
                <a:effectLst>
                  <a:outerShdw blurRad="38100" dist="38100" dir="2700000" algn="tl">
                    <a:srgbClr val="000000">
                      <a:alpha val="43137"/>
                    </a:srgbClr>
                  </a:outerShdw>
                </a:effectLst>
              </a:rPr>
              <a:t>the study</a:t>
            </a:r>
            <a:endParaRPr lang="en-US" sz="3200" b="1" dirty="0">
              <a:solidFill>
                <a:srgbClr val="0066CC"/>
              </a:solidFill>
              <a:effectLst>
                <a:outerShdw blurRad="38100" dist="38100" dir="2700000" algn="tl">
                  <a:srgbClr val="000000">
                    <a:alpha val="43137"/>
                  </a:srgbClr>
                </a:outerShdw>
              </a:effectLst>
            </a:endParaRPr>
          </a:p>
        </p:txBody>
      </p:sp>
      <p:pic>
        <p:nvPicPr>
          <p:cNvPr id="5"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pic>
        <p:nvPicPr>
          <p:cNvPr id="9" name="Imagem 8"/>
          <p:cNvPicPr>
            <a:picLocks noChangeAspect="1"/>
          </p:cNvPicPr>
          <p:nvPr/>
        </p:nvPicPr>
        <p:blipFill>
          <a:blip r:embed="rId5"/>
          <a:stretch>
            <a:fillRect/>
          </a:stretch>
        </p:blipFill>
        <p:spPr>
          <a:xfrm>
            <a:off x="11126547" y="873837"/>
            <a:ext cx="804386" cy="880012"/>
          </a:xfrm>
          <a:prstGeom prst="rect">
            <a:avLst/>
          </a:prstGeom>
        </p:spPr>
      </p:pic>
    </p:spTree>
    <p:extLst>
      <p:ext uri="{BB962C8B-B14F-4D97-AF65-F5344CB8AC3E}">
        <p14:creationId xmlns:p14="http://schemas.microsoft.com/office/powerpoint/2010/main" val="23839967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377952" y="721785"/>
            <a:ext cx="11598160" cy="717271"/>
          </a:xfrm>
        </p:spPr>
        <p:txBody>
          <a:bodyPr>
            <a:noAutofit/>
          </a:bodyPr>
          <a:lstStyle/>
          <a:p>
            <a:r>
              <a:rPr lang="en-US" sz="3200" b="1" dirty="0" smtClean="0">
                <a:solidFill>
                  <a:srgbClr val="0066CC"/>
                </a:solidFill>
                <a:effectLst>
                  <a:outerShdw blurRad="38100" dist="38100" dir="2700000" algn="tl">
                    <a:srgbClr val="000000">
                      <a:alpha val="43137"/>
                    </a:srgbClr>
                  </a:outerShdw>
                </a:effectLst>
              </a:rPr>
              <a:t>Other variables of the study</a:t>
            </a: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
        <p:nvSpPr>
          <p:cNvPr id="8" name="Retângulo 7"/>
          <p:cNvSpPr/>
          <p:nvPr/>
        </p:nvSpPr>
        <p:spPr>
          <a:xfrm>
            <a:off x="259828" y="2333685"/>
            <a:ext cx="6455765" cy="4031873"/>
          </a:xfrm>
          <a:prstGeom prst="rect">
            <a:avLst/>
          </a:prstGeom>
        </p:spPr>
        <p:txBody>
          <a:bodyPr wrap="square">
            <a:spAutoFit/>
          </a:bodyPr>
          <a:lstStyle/>
          <a:p>
            <a:pPr marL="457200" indent="-457200">
              <a:buFont typeface="Arial" panose="020B0604020202020204" pitchFamily="34" charset="0"/>
              <a:buChar char="•"/>
            </a:pPr>
            <a:r>
              <a:rPr lang="en-GB" sz="3200" b="1" dirty="0" smtClean="0">
                <a:solidFill>
                  <a:srgbClr val="0066CC"/>
                </a:solidFill>
                <a:effectLst>
                  <a:outerShdw blurRad="38100" dist="38100" dir="2700000" algn="tl">
                    <a:srgbClr val="000000">
                      <a:alpha val="43137"/>
                    </a:srgbClr>
                  </a:outerShdw>
                </a:effectLst>
                <a:latin typeface="+mj-lt"/>
                <a:ea typeface="+mj-ea"/>
                <a:cs typeface="+mj-cs"/>
              </a:rPr>
              <a:t>Type </a:t>
            </a:r>
            <a:r>
              <a:rPr lang="en-GB" sz="3200" b="1" dirty="0">
                <a:solidFill>
                  <a:srgbClr val="0066CC"/>
                </a:solidFill>
                <a:effectLst>
                  <a:outerShdw blurRad="38100" dist="38100" dir="2700000" algn="tl">
                    <a:srgbClr val="000000">
                      <a:alpha val="43137"/>
                    </a:srgbClr>
                  </a:outerShdw>
                </a:effectLst>
                <a:latin typeface="+mj-lt"/>
                <a:ea typeface="+mj-ea"/>
                <a:cs typeface="+mj-cs"/>
              </a:rPr>
              <a:t>of beach (Urban or not)</a:t>
            </a:r>
          </a:p>
          <a:p>
            <a:pPr marL="457200" indent="-457200">
              <a:buFont typeface="Arial" panose="020B0604020202020204" pitchFamily="34" charset="0"/>
              <a:buChar char="•"/>
            </a:pPr>
            <a:r>
              <a:rPr lang="en-GB" sz="3200" b="1" dirty="0">
                <a:solidFill>
                  <a:srgbClr val="0066CC"/>
                </a:solidFill>
                <a:effectLst>
                  <a:outerShdw blurRad="38100" dist="38100" dir="2700000" algn="tl">
                    <a:srgbClr val="000000">
                      <a:alpha val="43137"/>
                    </a:srgbClr>
                  </a:outerShdw>
                </a:effectLst>
                <a:latin typeface="+mj-lt"/>
                <a:ea typeface="+mj-ea"/>
                <a:cs typeface="+mj-cs"/>
              </a:rPr>
              <a:t>Humidity</a:t>
            </a:r>
          </a:p>
          <a:p>
            <a:pPr marL="457200" indent="-457200">
              <a:buFont typeface="Arial" panose="020B0604020202020204" pitchFamily="34" charset="0"/>
              <a:buChar char="•"/>
            </a:pPr>
            <a:r>
              <a:rPr lang="en-GB" sz="3200" b="1" dirty="0" smtClean="0">
                <a:solidFill>
                  <a:srgbClr val="0066CC"/>
                </a:solidFill>
                <a:effectLst>
                  <a:outerShdw blurRad="38100" dist="38100" dir="2700000" algn="tl">
                    <a:srgbClr val="000000">
                      <a:alpha val="43137"/>
                    </a:srgbClr>
                  </a:outerShdw>
                </a:effectLst>
                <a:latin typeface="+mj-lt"/>
                <a:ea typeface="+mj-ea"/>
                <a:cs typeface="+mj-cs"/>
              </a:rPr>
              <a:t>Hours </a:t>
            </a:r>
            <a:r>
              <a:rPr lang="en-GB" sz="3200" b="1" dirty="0">
                <a:solidFill>
                  <a:srgbClr val="0066CC"/>
                </a:solidFill>
                <a:effectLst>
                  <a:outerShdw blurRad="38100" dist="38100" dir="2700000" algn="tl">
                    <a:srgbClr val="000000">
                      <a:alpha val="43137"/>
                    </a:srgbClr>
                  </a:outerShdw>
                </a:effectLst>
                <a:latin typeface="+mj-lt"/>
                <a:ea typeface="+mj-ea"/>
                <a:cs typeface="+mj-cs"/>
              </a:rPr>
              <a:t>of sunshine</a:t>
            </a:r>
          </a:p>
          <a:p>
            <a:pPr marL="457200" indent="-457200">
              <a:buFont typeface="Arial" panose="020B0604020202020204" pitchFamily="34" charset="0"/>
              <a:buChar char="•"/>
            </a:pPr>
            <a:r>
              <a:rPr lang="en-GB" sz="3200" b="1" dirty="0" smtClean="0">
                <a:solidFill>
                  <a:srgbClr val="0066CC"/>
                </a:solidFill>
                <a:effectLst>
                  <a:outerShdw blurRad="38100" dist="38100" dir="2700000" algn="tl">
                    <a:srgbClr val="000000">
                      <a:alpha val="43137"/>
                    </a:srgbClr>
                  </a:outerShdw>
                </a:effectLst>
                <a:latin typeface="+mj-lt"/>
                <a:ea typeface="+mj-ea"/>
                <a:cs typeface="+mj-cs"/>
              </a:rPr>
              <a:t>Date </a:t>
            </a:r>
            <a:r>
              <a:rPr lang="en-GB" sz="3200" b="1" dirty="0">
                <a:solidFill>
                  <a:srgbClr val="0066CC"/>
                </a:solidFill>
                <a:effectLst>
                  <a:outerShdw blurRad="38100" dist="38100" dir="2700000" algn="tl">
                    <a:srgbClr val="000000">
                      <a:alpha val="43137"/>
                    </a:srgbClr>
                  </a:outerShdw>
                </a:effectLst>
                <a:latin typeface="+mj-lt"/>
                <a:ea typeface="+mj-ea"/>
                <a:cs typeface="+mj-cs"/>
              </a:rPr>
              <a:t>of sampling</a:t>
            </a:r>
          </a:p>
          <a:p>
            <a:pPr marL="457200" indent="-457200">
              <a:buFont typeface="Arial" panose="020B0604020202020204" pitchFamily="34" charset="0"/>
              <a:buChar char="•"/>
            </a:pPr>
            <a:r>
              <a:rPr lang="en-GB" sz="3200" b="1" dirty="0" smtClean="0">
                <a:solidFill>
                  <a:srgbClr val="0066CC"/>
                </a:solidFill>
                <a:effectLst>
                  <a:outerShdw blurRad="38100" dist="38100" dir="2700000" algn="tl">
                    <a:srgbClr val="000000">
                      <a:alpha val="43137"/>
                    </a:srgbClr>
                  </a:outerShdw>
                </a:effectLst>
                <a:latin typeface="+mj-lt"/>
                <a:ea typeface="+mj-ea"/>
                <a:cs typeface="+mj-cs"/>
              </a:rPr>
              <a:t>Maximum </a:t>
            </a:r>
            <a:r>
              <a:rPr lang="en-GB" sz="3200" b="1" dirty="0">
                <a:solidFill>
                  <a:srgbClr val="0066CC"/>
                </a:solidFill>
                <a:effectLst>
                  <a:outerShdw blurRad="38100" dist="38100" dir="2700000" algn="tl">
                    <a:srgbClr val="000000">
                      <a:alpha val="43137"/>
                    </a:srgbClr>
                  </a:outerShdw>
                </a:effectLst>
                <a:latin typeface="+mj-lt"/>
                <a:ea typeface="+mj-ea"/>
                <a:cs typeface="+mj-cs"/>
              </a:rPr>
              <a:t>temperature at sampling day</a:t>
            </a:r>
          </a:p>
          <a:p>
            <a:pPr marL="457200" indent="-457200">
              <a:buFont typeface="Arial" panose="020B0604020202020204" pitchFamily="34" charset="0"/>
              <a:buChar char="•"/>
            </a:pPr>
            <a:r>
              <a:rPr lang="en-GB" sz="3200" b="1" dirty="0" smtClean="0">
                <a:solidFill>
                  <a:srgbClr val="0066CC"/>
                </a:solidFill>
                <a:effectLst>
                  <a:outerShdw blurRad="38100" dist="38100" dir="2700000" algn="tl">
                    <a:srgbClr val="000000">
                      <a:alpha val="43137"/>
                    </a:srgbClr>
                  </a:outerShdw>
                </a:effectLst>
                <a:latin typeface="+mj-lt"/>
                <a:ea typeface="+mj-ea"/>
                <a:cs typeface="+mj-cs"/>
              </a:rPr>
              <a:t>Any </a:t>
            </a:r>
            <a:r>
              <a:rPr lang="en-GB" sz="3200" b="1" dirty="0">
                <a:solidFill>
                  <a:srgbClr val="0066CC"/>
                </a:solidFill>
                <a:effectLst>
                  <a:outerShdw blurRad="38100" dist="38100" dir="2700000" algn="tl">
                    <a:srgbClr val="000000">
                      <a:alpha val="43137"/>
                    </a:srgbClr>
                  </a:outerShdw>
                </a:effectLst>
                <a:latin typeface="+mj-lt"/>
                <a:ea typeface="+mj-ea"/>
                <a:cs typeface="+mj-cs"/>
              </a:rPr>
              <a:t>extreme weather events during the past 7 days? </a:t>
            </a:r>
            <a:endParaRPr lang="pt-PT" sz="3200" b="1" dirty="0">
              <a:solidFill>
                <a:srgbClr val="0066CC"/>
              </a:solidFill>
              <a:effectLst>
                <a:outerShdw blurRad="38100" dist="38100" dir="2700000" algn="tl">
                  <a:srgbClr val="000000">
                    <a:alpha val="43137"/>
                  </a:srgbClr>
                </a:outerShdw>
              </a:effectLst>
              <a:latin typeface="+mj-lt"/>
              <a:ea typeface="+mj-ea"/>
              <a:cs typeface="+mj-cs"/>
            </a:endParaRPr>
          </a:p>
        </p:txBody>
      </p:sp>
      <p:pic>
        <p:nvPicPr>
          <p:cNvPr id="2" name="Imagem 1"/>
          <p:cNvPicPr>
            <a:picLocks noChangeAspect="1"/>
          </p:cNvPicPr>
          <p:nvPr/>
        </p:nvPicPr>
        <p:blipFill>
          <a:blip r:embed="rId5"/>
          <a:stretch>
            <a:fillRect/>
          </a:stretch>
        </p:blipFill>
        <p:spPr>
          <a:xfrm>
            <a:off x="7322772" y="2333685"/>
            <a:ext cx="4608161" cy="2590825"/>
          </a:xfrm>
          <a:prstGeom prst="rect">
            <a:avLst/>
          </a:prstGeom>
          <a:ln>
            <a:solidFill>
              <a:schemeClr val="accent1"/>
            </a:solidFill>
          </a:ln>
        </p:spPr>
      </p:pic>
      <p:pic>
        <p:nvPicPr>
          <p:cNvPr id="9" name="Imagem 8"/>
          <p:cNvPicPr>
            <a:picLocks noChangeAspect="1"/>
          </p:cNvPicPr>
          <p:nvPr/>
        </p:nvPicPr>
        <p:blipFill>
          <a:blip r:embed="rId6"/>
          <a:stretch>
            <a:fillRect/>
          </a:stretch>
        </p:blipFill>
        <p:spPr>
          <a:xfrm>
            <a:off x="11126547" y="873837"/>
            <a:ext cx="804386" cy="880012"/>
          </a:xfrm>
          <a:prstGeom prst="rect">
            <a:avLst/>
          </a:prstGeom>
        </p:spPr>
      </p:pic>
      <p:pic>
        <p:nvPicPr>
          <p:cNvPr id="5" name="Imagem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73124" y="5186169"/>
            <a:ext cx="2307456" cy="1265939"/>
          </a:xfrm>
          <a:prstGeom prst="rect">
            <a:avLst/>
          </a:prstGeom>
        </p:spPr>
      </p:pic>
    </p:spTree>
    <p:extLst>
      <p:ext uri="{BB962C8B-B14F-4D97-AF65-F5344CB8AC3E}">
        <p14:creationId xmlns:p14="http://schemas.microsoft.com/office/powerpoint/2010/main" val="21275636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377952" y="721785"/>
            <a:ext cx="11598160" cy="717271"/>
          </a:xfrm>
        </p:spPr>
        <p:txBody>
          <a:bodyPr>
            <a:noAutofit/>
          </a:bodyPr>
          <a:lstStyle/>
          <a:p>
            <a:r>
              <a:rPr lang="en-US" sz="3200" b="1" dirty="0">
                <a:solidFill>
                  <a:srgbClr val="0066CC"/>
                </a:solidFill>
                <a:effectLst>
                  <a:outerShdw blurRad="38100" dist="38100" dir="2700000" algn="tl">
                    <a:srgbClr val="000000">
                      <a:alpha val="43137"/>
                    </a:srgbClr>
                  </a:outerShdw>
                </a:effectLst>
              </a:rPr>
              <a:t>Sampling Map of Europe – Exploratory </a:t>
            </a:r>
            <a:r>
              <a:rPr lang="en-US" sz="3200" b="1" dirty="0" smtClean="0">
                <a:solidFill>
                  <a:srgbClr val="0066CC"/>
                </a:solidFill>
                <a:effectLst>
                  <a:outerShdw blurRad="38100" dist="38100" dir="2700000" algn="tl">
                    <a:srgbClr val="000000">
                      <a:alpha val="43137"/>
                    </a:srgbClr>
                  </a:outerShdw>
                </a:effectLst>
              </a:rPr>
              <a:t>Study</a:t>
            </a: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pic>
        <p:nvPicPr>
          <p:cNvPr id="8" name="Image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4160" y="1635504"/>
            <a:ext cx="6845744" cy="4917695"/>
          </a:xfrm>
          <a:prstGeom prst="rect">
            <a:avLst/>
          </a:prstGeom>
          <a:ln>
            <a:solidFill>
              <a:schemeClr val="accent1"/>
            </a:solidFill>
          </a:ln>
        </p:spPr>
      </p:pic>
      <p:sp>
        <p:nvSpPr>
          <p:cNvPr id="2" name="Arco 1"/>
          <p:cNvSpPr/>
          <p:nvPr/>
        </p:nvSpPr>
        <p:spPr>
          <a:xfrm rot="6371220">
            <a:off x="2037049" y="-1974881"/>
            <a:ext cx="5279761" cy="5928464"/>
          </a:xfrm>
          <a:prstGeom prst="arc">
            <a:avLst>
              <a:gd name="adj1" fmla="val 16569336"/>
              <a:gd name="adj2" fmla="val 21504809"/>
            </a:avLst>
          </a:prstGeom>
          <a:effectLst>
            <a:outerShdw blurRad="50800" dist="50800" dir="5400000" algn="ctr" rotWithShape="0">
              <a:schemeClr val="tx1"/>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t-PT"/>
          </a:p>
        </p:txBody>
      </p:sp>
      <p:sp>
        <p:nvSpPr>
          <p:cNvPr id="9" name="Arco 8"/>
          <p:cNvSpPr/>
          <p:nvPr/>
        </p:nvSpPr>
        <p:spPr>
          <a:xfrm rot="346452">
            <a:off x="1281165" y="3246262"/>
            <a:ext cx="3222183" cy="3877578"/>
          </a:xfrm>
          <a:prstGeom prst="arc">
            <a:avLst>
              <a:gd name="adj1" fmla="val 16569336"/>
              <a:gd name="adj2" fmla="val 21504809"/>
            </a:avLst>
          </a:prstGeom>
          <a:effectLst>
            <a:outerShdw blurRad="50800" dist="50800" dir="5400000" algn="ctr" rotWithShape="0">
              <a:schemeClr val="tx1"/>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t-PT"/>
          </a:p>
        </p:txBody>
      </p:sp>
      <p:sp>
        <p:nvSpPr>
          <p:cNvPr id="10" name="Arco 9"/>
          <p:cNvSpPr/>
          <p:nvPr/>
        </p:nvSpPr>
        <p:spPr>
          <a:xfrm rot="9377216">
            <a:off x="6993785" y="823252"/>
            <a:ext cx="3222183" cy="3877578"/>
          </a:xfrm>
          <a:prstGeom prst="arc">
            <a:avLst>
              <a:gd name="adj1" fmla="val 16569336"/>
              <a:gd name="adj2" fmla="val 21504809"/>
            </a:avLst>
          </a:prstGeom>
          <a:effectLst>
            <a:outerShdw blurRad="50800" dist="50800" dir="5400000" algn="ctr" rotWithShape="0">
              <a:schemeClr val="tx1"/>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t-PT"/>
          </a:p>
        </p:txBody>
      </p:sp>
      <p:sp>
        <p:nvSpPr>
          <p:cNvPr id="11" name="Título 1"/>
          <p:cNvSpPr txBox="1">
            <a:spLocks/>
          </p:cNvSpPr>
          <p:nvPr/>
        </p:nvSpPr>
        <p:spPr>
          <a:xfrm>
            <a:off x="2330065" y="1495702"/>
            <a:ext cx="1606246" cy="60960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000" dirty="0" smtClean="0">
                <a:solidFill>
                  <a:srgbClr val="333399"/>
                </a:solidFill>
                <a:effectLst>
                  <a:outerShdw blurRad="38100" dist="38100" dir="2700000" algn="tl">
                    <a:srgbClr val="000000">
                      <a:alpha val="43137"/>
                    </a:srgbClr>
                  </a:outerShdw>
                </a:effectLst>
              </a:rPr>
              <a:t>North West</a:t>
            </a:r>
            <a:endParaRPr lang="pt-PT" sz="1600" dirty="0">
              <a:solidFill>
                <a:srgbClr val="333399"/>
              </a:solidFill>
              <a:effectLst>
                <a:outerShdw blurRad="38100" dist="38100" dir="2700000" algn="tl">
                  <a:srgbClr val="000000">
                    <a:alpha val="43137"/>
                  </a:srgbClr>
                </a:outerShdw>
              </a:effectLst>
            </a:endParaRPr>
          </a:p>
        </p:txBody>
      </p:sp>
      <p:sp>
        <p:nvSpPr>
          <p:cNvPr id="12" name="Título 1"/>
          <p:cNvSpPr txBox="1">
            <a:spLocks/>
          </p:cNvSpPr>
          <p:nvPr/>
        </p:nvSpPr>
        <p:spPr>
          <a:xfrm>
            <a:off x="1951037" y="3263084"/>
            <a:ext cx="1606246" cy="60960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000" dirty="0" smtClean="0">
                <a:solidFill>
                  <a:srgbClr val="333399"/>
                </a:solidFill>
                <a:effectLst>
                  <a:outerShdw blurRad="38100" dist="38100" dir="2700000" algn="tl">
                    <a:srgbClr val="000000">
                      <a:alpha val="43137"/>
                    </a:srgbClr>
                  </a:outerShdw>
                </a:effectLst>
              </a:rPr>
              <a:t>South West</a:t>
            </a:r>
            <a:endParaRPr lang="pt-PT" sz="1600" dirty="0">
              <a:solidFill>
                <a:srgbClr val="333399"/>
              </a:solidFill>
              <a:effectLst>
                <a:outerShdw blurRad="38100" dist="38100" dir="2700000" algn="tl">
                  <a:srgbClr val="000000">
                    <a:alpha val="43137"/>
                  </a:srgbClr>
                </a:outerShdw>
              </a:effectLst>
            </a:endParaRPr>
          </a:p>
        </p:txBody>
      </p:sp>
      <p:sp>
        <p:nvSpPr>
          <p:cNvPr id="13" name="Título 1"/>
          <p:cNvSpPr txBox="1">
            <a:spLocks/>
          </p:cNvSpPr>
          <p:nvPr/>
        </p:nvSpPr>
        <p:spPr>
          <a:xfrm>
            <a:off x="8074926" y="4865577"/>
            <a:ext cx="3967910" cy="60960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000" dirty="0" smtClean="0">
                <a:solidFill>
                  <a:srgbClr val="333399"/>
                </a:solidFill>
                <a:effectLst>
                  <a:outerShdw blurRad="38100" dist="38100" dir="2700000" algn="tl">
                    <a:srgbClr val="000000">
                      <a:alpha val="43137"/>
                    </a:srgbClr>
                  </a:outerShdw>
                </a:effectLst>
              </a:rPr>
              <a:t>Mediterranean and Adriatic Seas</a:t>
            </a:r>
            <a:endParaRPr lang="pt-PT" sz="1600" dirty="0">
              <a:solidFill>
                <a:srgbClr val="333399"/>
              </a:solidFill>
              <a:effectLst>
                <a:outerShdw blurRad="38100" dist="38100" dir="2700000" algn="tl">
                  <a:srgbClr val="000000">
                    <a:alpha val="43137"/>
                  </a:srgbClr>
                </a:outerShdw>
              </a:effectLst>
            </a:endParaRPr>
          </a:p>
        </p:txBody>
      </p:sp>
      <p:sp>
        <p:nvSpPr>
          <p:cNvPr id="14" name="Título 1"/>
          <p:cNvSpPr txBox="1">
            <a:spLocks/>
          </p:cNvSpPr>
          <p:nvPr/>
        </p:nvSpPr>
        <p:spPr>
          <a:xfrm>
            <a:off x="9124749" y="3687558"/>
            <a:ext cx="1734893" cy="60960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000" dirty="0" smtClean="0">
                <a:solidFill>
                  <a:srgbClr val="333399"/>
                </a:solidFill>
                <a:effectLst>
                  <a:outerShdw blurRad="38100" dist="38100" dir="2700000" algn="tl">
                    <a:srgbClr val="000000">
                      <a:alpha val="43137"/>
                    </a:srgbClr>
                  </a:outerShdw>
                </a:effectLst>
              </a:rPr>
              <a:t>Black Sea</a:t>
            </a:r>
            <a:endParaRPr lang="pt-PT" sz="1600" dirty="0">
              <a:solidFill>
                <a:srgbClr val="333399"/>
              </a:solidFill>
              <a:effectLst>
                <a:outerShdw blurRad="38100" dist="38100" dir="2700000" algn="tl">
                  <a:srgbClr val="000000">
                    <a:alpha val="43137"/>
                  </a:srgbClr>
                </a:outerShdw>
              </a:effectLst>
            </a:endParaRPr>
          </a:p>
        </p:txBody>
      </p:sp>
      <p:pic>
        <p:nvPicPr>
          <p:cNvPr id="15" name="Imagem 14"/>
          <p:cNvPicPr>
            <a:picLocks noChangeAspect="1"/>
          </p:cNvPicPr>
          <p:nvPr/>
        </p:nvPicPr>
        <p:blipFill>
          <a:blip r:embed="rId6"/>
          <a:stretch>
            <a:fillRect/>
          </a:stretch>
        </p:blipFill>
        <p:spPr>
          <a:xfrm>
            <a:off x="11126547" y="873837"/>
            <a:ext cx="804386" cy="880012"/>
          </a:xfrm>
          <a:prstGeom prst="rect">
            <a:avLst/>
          </a:prstGeom>
        </p:spPr>
      </p:pic>
    </p:spTree>
    <p:extLst>
      <p:ext uri="{BB962C8B-B14F-4D97-AF65-F5344CB8AC3E}">
        <p14:creationId xmlns:p14="http://schemas.microsoft.com/office/powerpoint/2010/main" val="23167654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6" name="Rectângulo 5"/>
          <p:cNvSpPr/>
          <p:nvPr/>
        </p:nvSpPr>
        <p:spPr>
          <a:xfrm>
            <a:off x="360947" y="1443429"/>
            <a:ext cx="11541244" cy="5078313"/>
          </a:xfrm>
          <a:prstGeom prst="rect">
            <a:avLst/>
          </a:prstGeom>
        </p:spPr>
        <p:txBody>
          <a:bodyPr wrap="square">
            <a:spAutoFit/>
          </a:bodyPr>
          <a:lstStyle/>
          <a:p>
            <a:pPr marL="342900" indent="-342900" defTabSz="180975">
              <a:buAutoNum type="arabicPeriod"/>
            </a:pPr>
            <a:r>
              <a:rPr lang="en-US" dirty="0" smtClean="0">
                <a:solidFill>
                  <a:srgbClr val="0070C0"/>
                </a:solidFill>
                <a:effectLst>
                  <a:outerShdw blurRad="38100" dist="38100" dir="2700000" algn="tl">
                    <a:srgbClr val="000000">
                      <a:alpha val="43137"/>
                    </a:srgbClr>
                  </a:outerShdw>
                </a:effectLst>
                <a:latin typeface="+mj-lt"/>
                <a:ea typeface="+mj-ea"/>
                <a:cs typeface="+mj-cs"/>
              </a:rPr>
              <a:t>Our water sources are influenced by fungi even though we don’t monitor them in quality assessment.</a:t>
            </a:r>
          </a:p>
          <a:p>
            <a:pPr marL="342900" indent="-342900" defTabSz="180975">
              <a:buAutoNum type="arabicPeriod"/>
            </a:pPr>
            <a:endParaRPr lang="en-US" dirty="0">
              <a:solidFill>
                <a:srgbClr val="0070C0"/>
              </a:solidFill>
              <a:effectLst>
                <a:outerShdw blurRad="38100" dist="38100" dir="2700000" algn="tl">
                  <a:srgbClr val="000000">
                    <a:alpha val="43137"/>
                  </a:srgbClr>
                </a:outerShdw>
              </a:effectLst>
              <a:latin typeface="+mj-lt"/>
              <a:ea typeface="+mj-ea"/>
              <a:cs typeface="+mj-cs"/>
            </a:endParaRPr>
          </a:p>
          <a:p>
            <a:pPr marL="342900" indent="-342900" defTabSz="180975">
              <a:buAutoNum type="arabicPeriod"/>
            </a:pPr>
            <a:r>
              <a:rPr lang="en-US" dirty="0" smtClean="0">
                <a:solidFill>
                  <a:srgbClr val="0070C0"/>
                </a:solidFill>
                <a:effectLst>
                  <a:outerShdw blurRad="38100" dist="38100" dir="2700000" algn="tl">
                    <a:srgbClr val="000000">
                      <a:alpha val="43137"/>
                    </a:srgbClr>
                  </a:outerShdw>
                </a:effectLst>
                <a:latin typeface="+mj-lt"/>
                <a:ea typeface="+mj-ea"/>
                <a:cs typeface="+mj-cs"/>
              </a:rPr>
              <a:t>Fungi pose a risk for a more fragile segment of the population that can be found basically everywhere, but especially Hospitals and nursing homes</a:t>
            </a:r>
          </a:p>
          <a:p>
            <a:pPr marL="342900" indent="-342900" defTabSz="180975">
              <a:buAutoNum type="arabicPeriod"/>
            </a:pPr>
            <a:endParaRPr lang="en-US" dirty="0">
              <a:solidFill>
                <a:srgbClr val="0070C0"/>
              </a:solidFill>
              <a:effectLst>
                <a:outerShdw blurRad="38100" dist="38100" dir="2700000" algn="tl">
                  <a:srgbClr val="000000">
                    <a:alpha val="43137"/>
                  </a:srgbClr>
                </a:outerShdw>
              </a:effectLst>
              <a:latin typeface="+mj-lt"/>
              <a:ea typeface="+mj-ea"/>
              <a:cs typeface="+mj-cs"/>
            </a:endParaRPr>
          </a:p>
          <a:p>
            <a:pPr marL="342900" indent="-342900" defTabSz="180975">
              <a:buAutoNum type="arabicPeriod"/>
            </a:pPr>
            <a:r>
              <a:rPr lang="en-US" dirty="0" smtClean="0">
                <a:solidFill>
                  <a:srgbClr val="0070C0"/>
                </a:solidFill>
                <a:effectLst>
                  <a:outerShdw blurRad="38100" dist="38100" dir="2700000" algn="tl">
                    <a:srgbClr val="000000">
                      <a:alpha val="43137"/>
                    </a:srgbClr>
                  </a:outerShdw>
                </a:effectLst>
                <a:latin typeface="+mj-lt"/>
                <a:ea typeface="+mj-ea"/>
                <a:cs typeface="+mj-cs"/>
              </a:rPr>
              <a:t>Biofilms in water distribution pipes and storage tanks may serve as an exposure reservoir distributing spores and fragments of mixed biofilms </a:t>
            </a:r>
          </a:p>
          <a:p>
            <a:pPr marL="342900" indent="-342900" defTabSz="180975">
              <a:buAutoNum type="arabicPeriod"/>
            </a:pPr>
            <a:endParaRPr lang="en-US" dirty="0">
              <a:solidFill>
                <a:srgbClr val="0070C0"/>
              </a:solidFill>
              <a:effectLst>
                <a:outerShdw blurRad="38100" dist="38100" dir="2700000" algn="tl">
                  <a:srgbClr val="000000">
                    <a:alpha val="43137"/>
                  </a:srgbClr>
                </a:outerShdw>
              </a:effectLst>
              <a:latin typeface="+mj-lt"/>
              <a:ea typeface="+mj-ea"/>
              <a:cs typeface="+mj-cs"/>
            </a:endParaRPr>
          </a:p>
          <a:p>
            <a:pPr marL="342900" indent="-342900" defTabSz="180975">
              <a:buAutoNum type="arabicPeriod"/>
            </a:pPr>
            <a:r>
              <a:rPr lang="en-US" dirty="0" smtClean="0">
                <a:solidFill>
                  <a:srgbClr val="0070C0"/>
                </a:solidFill>
                <a:effectLst>
                  <a:outerShdw blurRad="38100" dist="38100" dir="2700000" algn="tl">
                    <a:srgbClr val="000000">
                      <a:alpha val="43137"/>
                    </a:srgbClr>
                  </a:outerShdw>
                </a:effectLst>
                <a:latin typeface="+mj-lt"/>
                <a:ea typeface="+mj-ea"/>
                <a:cs typeface="+mj-cs"/>
              </a:rPr>
              <a:t>In  showers we breath aerosols </a:t>
            </a:r>
          </a:p>
          <a:p>
            <a:pPr marL="342900" indent="-342900" defTabSz="180975">
              <a:buAutoNum type="arabicPeriod"/>
            </a:pPr>
            <a:endParaRPr lang="en-US" dirty="0">
              <a:solidFill>
                <a:srgbClr val="0070C0"/>
              </a:solidFill>
              <a:effectLst>
                <a:outerShdw blurRad="38100" dist="38100" dir="2700000" algn="tl">
                  <a:srgbClr val="000000">
                    <a:alpha val="43137"/>
                  </a:srgbClr>
                </a:outerShdw>
              </a:effectLst>
              <a:latin typeface="+mj-lt"/>
              <a:ea typeface="+mj-ea"/>
              <a:cs typeface="+mj-cs"/>
            </a:endParaRPr>
          </a:p>
          <a:p>
            <a:pPr marL="342900" indent="-342900" defTabSz="180975">
              <a:buAutoNum type="arabicPeriod"/>
            </a:pPr>
            <a:r>
              <a:rPr lang="en-US" dirty="0" smtClean="0">
                <a:solidFill>
                  <a:srgbClr val="0070C0"/>
                </a:solidFill>
                <a:effectLst>
                  <a:outerShdw blurRad="38100" dist="38100" dir="2700000" algn="tl">
                    <a:srgbClr val="000000">
                      <a:alpha val="43137"/>
                    </a:srgbClr>
                  </a:outerShdw>
                </a:effectLst>
                <a:latin typeface="+mj-lt"/>
                <a:ea typeface="+mj-ea"/>
                <a:cs typeface="+mj-cs"/>
              </a:rPr>
              <a:t>In swimming pools we bathe in whatever fungi we shed together with what came in to fill the swimming pool and that resists chlorination</a:t>
            </a:r>
            <a:endParaRPr lang="en-US" dirty="0">
              <a:solidFill>
                <a:srgbClr val="0070C0"/>
              </a:solidFill>
              <a:effectLst>
                <a:outerShdw blurRad="38100" dist="38100" dir="2700000" algn="tl">
                  <a:srgbClr val="000000">
                    <a:alpha val="43137"/>
                  </a:srgbClr>
                </a:outerShdw>
              </a:effectLst>
              <a:latin typeface="+mj-lt"/>
              <a:ea typeface="+mj-ea"/>
              <a:cs typeface="+mj-cs"/>
            </a:endParaRPr>
          </a:p>
          <a:p>
            <a:pPr marL="342900" indent="-342900" defTabSz="180975">
              <a:buAutoNum type="arabicPeriod"/>
            </a:pPr>
            <a:endParaRPr lang="en-US" dirty="0" smtClean="0">
              <a:solidFill>
                <a:srgbClr val="0070C0"/>
              </a:solidFill>
              <a:effectLst>
                <a:outerShdw blurRad="38100" dist="38100" dir="2700000" algn="tl">
                  <a:srgbClr val="000000">
                    <a:alpha val="43137"/>
                  </a:srgbClr>
                </a:outerShdw>
              </a:effectLst>
              <a:latin typeface="+mj-lt"/>
              <a:ea typeface="+mj-ea"/>
              <a:cs typeface="+mj-cs"/>
            </a:endParaRPr>
          </a:p>
          <a:p>
            <a:pPr marL="342900" indent="-342900" defTabSz="180975">
              <a:buAutoNum type="arabicPeriod"/>
            </a:pPr>
            <a:r>
              <a:rPr lang="en-US" dirty="0" smtClean="0">
                <a:solidFill>
                  <a:srgbClr val="0070C0"/>
                </a:solidFill>
                <a:effectLst>
                  <a:outerShdw blurRad="38100" dist="38100" dir="2700000" algn="tl">
                    <a:srgbClr val="000000">
                      <a:alpha val="43137"/>
                    </a:srgbClr>
                  </a:outerShdw>
                </a:effectLst>
                <a:latin typeface="+mj-lt"/>
                <a:ea typeface="+mj-ea"/>
                <a:cs typeface="+mj-cs"/>
              </a:rPr>
              <a:t>Our homes get inoculated near water sources reason why the Swedish added fungal counts to their drinking water regulation</a:t>
            </a:r>
          </a:p>
          <a:p>
            <a:pPr marL="342900" indent="-342900" defTabSz="180975">
              <a:buAutoNum type="arabicPeriod"/>
            </a:pPr>
            <a:endParaRPr lang="en-US" dirty="0">
              <a:solidFill>
                <a:srgbClr val="0070C0"/>
              </a:solidFill>
              <a:effectLst>
                <a:outerShdw blurRad="38100" dist="38100" dir="2700000" algn="tl">
                  <a:srgbClr val="000000">
                    <a:alpha val="43137"/>
                  </a:srgbClr>
                </a:outerShdw>
              </a:effectLst>
              <a:latin typeface="+mj-lt"/>
              <a:ea typeface="+mj-ea"/>
              <a:cs typeface="+mj-cs"/>
            </a:endParaRPr>
          </a:p>
          <a:p>
            <a:pPr marL="342900" indent="-342900" defTabSz="180975">
              <a:buAutoNum type="arabicPeriod"/>
            </a:pPr>
            <a:r>
              <a:rPr lang="en-US" dirty="0" smtClean="0">
                <a:solidFill>
                  <a:srgbClr val="0070C0"/>
                </a:solidFill>
                <a:effectLst>
                  <a:outerShdw blurRad="38100" dist="38100" dir="2700000" algn="tl">
                    <a:srgbClr val="000000">
                      <a:alpha val="43137"/>
                    </a:srgbClr>
                  </a:outerShdw>
                </a:effectLst>
                <a:latin typeface="+mj-lt"/>
                <a:ea typeface="+mj-ea"/>
                <a:cs typeface="+mj-cs"/>
              </a:rPr>
              <a:t>Some of the fungi that come in from underground water maintained in reservoirs produce toxins and tend to grow on our kitchen and bathroom walls</a:t>
            </a:r>
          </a:p>
        </p:txBody>
      </p:sp>
      <p:sp>
        <p:nvSpPr>
          <p:cNvPr id="8" name="Shape 248"/>
          <p:cNvSpPr txBox="1">
            <a:spLocks noGrp="1"/>
          </p:cNvSpPr>
          <p:nvPr>
            <p:ph type="title"/>
          </p:nvPr>
        </p:nvSpPr>
        <p:spPr>
          <a:xfrm>
            <a:off x="1786328" y="873837"/>
            <a:ext cx="8229600" cy="648072"/>
          </a:xfrm>
          <a:prstGeom prst="rect">
            <a:avLst/>
          </a:prstGeom>
          <a:noFill/>
          <a:ln>
            <a:noFill/>
          </a:ln>
        </p:spPr>
        <p:txBody>
          <a:bodyPr vert="horz" lIns="90000" tIns="45000" rIns="90000" bIns="45000" rtlCol="0" anchor="t" anchorCtr="0">
            <a:noAutofit/>
          </a:bodyPr>
          <a:lstStyle/>
          <a:p>
            <a:pPr marL="341312" indent="-341312" algn="ctr">
              <a:lnSpc>
                <a:spcPct val="84000"/>
              </a:lnSpc>
              <a:spcAft>
                <a:spcPts val="500"/>
              </a:spcAft>
              <a:buClr>
                <a:srgbClr val="666666"/>
              </a:buClr>
              <a:buSzPct val="25000"/>
            </a:pPr>
            <a:r>
              <a:rPr lang="en-US" sz="3200" b="1" dirty="0" smtClean="0">
                <a:solidFill>
                  <a:srgbClr val="0066CC"/>
                </a:solidFill>
                <a:effectLst>
                  <a:outerShdw blurRad="38100" dist="38100" dir="2700000" algn="tl">
                    <a:srgbClr val="000000">
                      <a:alpha val="43137"/>
                    </a:srgbClr>
                  </a:outerShdw>
                </a:effectLst>
              </a:rPr>
              <a:t>In short</a:t>
            </a:r>
            <a:endParaRPr lang="en-US" sz="3200" b="1" dirty="0">
              <a:solidFill>
                <a:srgbClr val="0066CC"/>
              </a:solidFill>
              <a:effectLst>
                <a:outerShdw blurRad="38100" dist="38100" dir="2700000" algn="tl">
                  <a:srgbClr val="000000">
                    <a:alpha val="43137"/>
                  </a:srgbClr>
                </a:outerShdw>
              </a:effectLst>
            </a:endParaRPr>
          </a:p>
        </p:txBody>
      </p:sp>
      <p:pic>
        <p:nvPicPr>
          <p:cNvPr id="5"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Tree>
    <p:extLst>
      <p:ext uri="{BB962C8B-B14F-4D97-AF65-F5344CB8AC3E}">
        <p14:creationId xmlns:p14="http://schemas.microsoft.com/office/powerpoint/2010/main" val="29935869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4" name="Título 1"/>
          <p:cNvSpPr>
            <a:spLocks noGrp="1"/>
          </p:cNvSpPr>
          <p:nvPr>
            <p:ph type="ctrTitle"/>
          </p:nvPr>
        </p:nvSpPr>
        <p:spPr>
          <a:xfrm>
            <a:off x="296919" y="857823"/>
            <a:ext cx="11598160" cy="717271"/>
          </a:xfrm>
        </p:spPr>
        <p:txBody>
          <a:bodyPr>
            <a:noAutofit/>
          </a:bodyPr>
          <a:lstStyle/>
          <a:p>
            <a:r>
              <a:rPr lang="en-US" sz="3200" b="1" dirty="0" smtClean="0">
                <a:solidFill>
                  <a:srgbClr val="0066CC"/>
                </a:solidFill>
                <a:effectLst>
                  <a:outerShdw blurRad="38100" dist="38100" dir="2700000" algn="tl">
                    <a:srgbClr val="000000">
                      <a:alpha val="43137"/>
                    </a:srgbClr>
                  </a:outerShdw>
                </a:effectLst>
              </a:rPr>
              <a:t>Acknowledgments</a:t>
            </a:r>
          </a:p>
        </p:txBody>
      </p:sp>
      <p:pic>
        <p:nvPicPr>
          <p:cNvPr id="6" name="Picture 7" descr="template insa2"/>
          <p:cNvPicPr>
            <a:picLocks noChangeAspect="1" noChangeArrowheads="1"/>
          </p:cNvPicPr>
          <p:nvPr/>
        </p:nvPicPr>
        <p:blipFill>
          <a:blip r:embed="rId4" cstate="print"/>
          <a:srcRect/>
          <a:stretch>
            <a:fillRect/>
          </a:stretch>
        </p:blipFill>
        <p:spPr bwMode="auto">
          <a:xfrm>
            <a:off x="-1" y="0"/>
            <a:ext cx="12192001" cy="721784"/>
          </a:xfrm>
          <a:prstGeom prst="rect">
            <a:avLst/>
          </a:prstGeom>
          <a:noFill/>
          <a:ln w="9525">
            <a:noFill/>
            <a:miter lim="800000"/>
            <a:headEnd/>
            <a:tailEnd/>
          </a:ln>
        </p:spPr>
      </p:pic>
      <p:sp>
        <p:nvSpPr>
          <p:cNvPr id="5" name="Retângulo 4"/>
          <p:cNvSpPr/>
          <p:nvPr/>
        </p:nvSpPr>
        <p:spPr>
          <a:xfrm>
            <a:off x="409075" y="1966964"/>
            <a:ext cx="7676166" cy="4401205"/>
          </a:xfrm>
          <a:prstGeom prst="rect">
            <a:avLst/>
          </a:prstGeom>
        </p:spPr>
        <p:txBody>
          <a:bodyPr wrap="square">
            <a:spAutoFit/>
          </a:bodyPr>
          <a:lstStyle/>
          <a:p>
            <a:pPr marL="342900" indent="-342900">
              <a:buFont typeface="Arial" panose="020B0604020202020204" pitchFamily="34" charset="0"/>
              <a:buChar char="•"/>
            </a:pPr>
            <a:r>
              <a:rPr lang="pt-PT" sz="2000" dirty="0" smtClean="0">
                <a:solidFill>
                  <a:srgbClr val="0066CC"/>
                </a:solidFill>
                <a:effectLst>
                  <a:outerShdw blurRad="38100" dist="38100" dir="2700000" algn="tl">
                    <a:srgbClr val="000000">
                      <a:alpha val="43137"/>
                    </a:srgbClr>
                  </a:outerShdw>
                </a:effectLst>
                <a:latin typeface="+mj-lt"/>
                <a:ea typeface="+mj-ea"/>
                <a:cs typeface="+mj-cs"/>
              </a:rPr>
              <a:t>The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authors</a:t>
            </a:r>
            <a:r>
              <a:rPr lang="pt-PT" sz="2000" dirty="0" smtClean="0">
                <a:solidFill>
                  <a:srgbClr val="0066CC"/>
                </a:solidFill>
                <a:effectLst>
                  <a:outerShdw blurRad="38100" dist="38100" dir="2700000" algn="tl">
                    <a:srgbClr val="000000">
                      <a:alpha val="43137"/>
                    </a:srgbClr>
                  </a:outerShdw>
                </a:effectLst>
                <a:latin typeface="+mj-lt"/>
                <a:ea typeface="+mj-ea"/>
                <a:cs typeface="+mj-cs"/>
              </a:rPr>
              <a:t> of the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next</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three</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communications</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who</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kindly</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accepted</a:t>
            </a:r>
            <a:r>
              <a:rPr lang="pt-PT" sz="2000" dirty="0" smtClean="0">
                <a:solidFill>
                  <a:srgbClr val="0066CC"/>
                </a:solidFill>
                <a:effectLst>
                  <a:outerShdw blurRad="38100" dist="38100" dir="2700000" algn="tl">
                    <a:srgbClr val="000000">
                      <a:alpha val="43137"/>
                    </a:srgbClr>
                  </a:outerShdw>
                </a:effectLst>
                <a:latin typeface="+mj-lt"/>
                <a:ea typeface="+mj-ea"/>
                <a:cs typeface="+mj-cs"/>
              </a:rPr>
              <a:t> the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invitation</a:t>
            </a:r>
            <a:r>
              <a:rPr lang="pt-PT" sz="2000" dirty="0" smtClean="0">
                <a:solidFill>
                  <a:srgbClr val="0066CC"/>
                </a:solidFill>
                <a:effectLst>
                  <a:outerShdw blurRad="38100" dist="38100" dir="2700000" algn="tl">
                    <a:srgbClr val="000000">
                      <a:alpha val="43137"/>
                    </a:srgbClr>
                  </a:outerShdw>
                </a:effectLst>
                <a:latin typeface="+mj-lt"/>
                <a:ea typeface="+mj-ea"/>
                <a:cs typeface="+mj-cs"/>
              </a:rPr>
              <a:t> to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join</a:t>
            </a:r>
            <a:r>
              <a:rPr lang="pt-PT" sz="2000" dirty="0" smtClean="0">
                <a:solidFill>
                  <a:srgbClr val="0066CC"/>
                </a:solidFill>
                <a:effectLst>
                  <a:outerShdw blurRad="38100" dist="38100" dir="2700000" algn="tl">
                    <a:srgbClr val="000000">
                      <a:alpha val="43137"/>
                    </a:srgbClr>
                  </a:outerShdw>
                </a:effectLst>
                <a:latin typeface="+mj-lt"/>
                <a:ea typeface="+mj-ea"/>
                <a:cs typeface="+mj-cs"/>
              </a:rPr>
              <a:t> Prof Segal and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myself</a:t>
            </a:r>
            <a:r>
              <a:rPr lang="pt-PT" sz="2000" dirty="0" smtClean="0">
                <a:solidFill>
                  <a:srgbClr val="0066CC"/>
                </a:solidFill>
                <a:effectLst>
                  <a:outerShdw blurRad="38100" dist="38100" dir="2700000" algn="tl">
                    <a:srgbClr val="000000">
                      <a:alpha val="43137"/>
                    </a:srgbClr>
                  </a:outerShdw>
                </a:effectLst>
                <a:latin typeface="+mj-lt"/>
                <a:ea typeface="+mj-ea"/>
                <a:cs typeface="+mj-cs"/>
              </a:rPr>
              <a:t> in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this</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session</a:t>
            </a:r>
            <a:r>
              <a:rPr lang="pt-PT" sz="2000" dirty="0">
                <a:solidFill>
                  <a:srgbClr val="0066CC"/>
                </a:solidFill>
                <a:effectLst>
                  <a:outerShdw blurRad="38100" dist="38100" dir="2700000" algn="tl">
                    <a:srgbClr val="000000">
                      <a:alpha val="43137"/>
                    </a:srgbClr>
                  </a:outerShdw>
                </a:effectLst>
                <a:latin typeface="+mj-lt"/>
                <a:ea typeface="+mj-ea"/>
                <a:cs typeface="+mj-cs"/>
              </a:rPr>
              <a:t>,</a:t>
            </a:r>
            <a:endParaRPr lang="pt-PT" sz="2000" dirty="0" smtClean="0">
              <a:solidFill>
                <a:srgbClr val="0066CC"/>
              </a:solidFill>
              <a:effectLst>
                <a:outerShdw blurRad="38100" dist="38100" dir="2700000" algn="tl">
                  <a:srgbClr val="000000">
                    <a:alpha val="43137"/>
                  </a:srgbClr>
                </a:outerShdw>
              </a:effectLst>
              <a:latin typeface="+mj-lt"/>
              <a:ea typeface="+mj-ea"/>
              <a:cs typeface="+mj-cs"/>
            </a:endParaRPr>
          </a:p>
          <a:p>
            <a:pPr marL="342900" indent="-342900">
              <a:buFont typeface="Arial" panose="020B0604020202020204" pitchFamily="34" charset="0"/>
              <a:buChar char="•"/>
            </a:pPr>
            <a:endParaRPr lang="pt-PT" sz="2000" dirty="0" smtClean="0">
              <a:solidFill>
                <a:srgbClr val="0066CC"/>
              </a:solidFill>
              <a:effectLst>
                <a:outerShdw blurRad="38100" dist="38100" dir="2700000" algn="tl">
                  <a:srgbClr val="000000">
                    <a:alpha val="43137"/>
                  </a:srgbClr>
                </a:outerShdw>
              </a:effectLst>
              <a:latin typeface="+mj-lt"/>
              <a:ea typeface="+mj-ea"/>
              <a:cs typeface="+mj-cs"/>
            </a:endParaRPr>
          </a:p>
          <a:p>
            <a:pPr marL="342900" indent="-342900">
              <a:buFont typeface="Arial" panose="020B0604020202020204" pitchFamily="34" charset="0"/>
              <a:buChar char="•"/>
            </a:pPr>
            <a:r>
              <a:rPr lang="pt-PT" sz="2000" dirty="0">
                <a:solidFill>
                  <a:srgbClr val="0066CC"/>
                </a:solidFill>
                <a:effectLst>
                  <a:outerShdw blurRad="38100" dist="38100" dir="2700000" algn="tl">
                    <a:srgbClr val="000000">
                      <a:alpha val="43137"/>
                    </a:srgbClr>
                  </a:outerShdw>
                </a:effectLst>
                <a:latin typeface="+mj-lt"/>
                <a:ea typeface="+mj-ea"/>
                <a:cs typeface="+mj-cs"/>
              </a:rPr>
              <a:t>The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organisation</a:t>
            </a:r>
            <a:r>
              <a:rPr lang="pt-PT" sz="2000" dirty="0" smtClean="0">
                <a:solidFill>
                  <a:srgbClr val="0066CC"/>
                </a:solidFill>
                <a:effectLst>
                  <a:outerShdw blurRad="38100" dist="38100" dir="2700000" algn="tl">
                    <a:srgbClr val="000000">
                      <a:alpha val="43137"/>
                    </a:srgbClr>
                  </a:outerShdw>
                </a:effectLst>
                <a:latin typeface="+mj-lt"/>
                <a:ea typeface="+mj-ea"/>
                <a:cs typeface="+mj-cs"/>
              </a:rPr>
              <a:t> of TIMM for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accomodating</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this</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session</a:t>
            </a:r>
            <a:r>
              <a:rPr lang="pt-PT" sz="2000" dirty="0" smtClean="0">
                <a:solidFill>
                  <a:srgbClr val="0066CC"/>
                </a:solidFill>
                <a:effectLst>
                  <a:outerShdw blurRad="38100" dist="38100" dir="2700000" algn="tl">
                    <a:srgbClr val="000000">
                      <a:alpha val="43137"/>
                    </a:srgbClr>
                  </a:outerShdw>
                </a:effectLst>
                <a:latin typeface="+mj-lt"/>
                <a:ea typeface="+mj-ea"/>
                <a:cs typeface="+mj-cs"/>
              </a:rPr>
              <a:t> in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its</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programme</a:t>
            </a:r>
            <a:r>
              <a:rPr lang="pt-PT" sz="2000" dirty="0" smtClean="0">
                <a:solidFill>
                  <a:srgbClr val="0066CC"/>
                </a:solidFill>
                <a:effectLst>
                  <a:outerShdw blurRad="38100" dist="38100" dir="2700000" algn="tl">
                    <a:srgbClr val="000000">
                      <a:alpha val="43137"/>
                    </a:srgbClr>
                  </a:outerShdw>
                </a:effectLst>
                <a:latin typeface="+mj-lt"/>
                <a:ea typeface="+mj-ea"/>
                <a:cs typeface="+mj-cs"/>
              </a:rPr>
              <a:t>,</a:t>
            </a:r>
            <a:endParaRPr lang="pt-PT" sz="2000" dirty="0">
              <a:solidFill>
                <a:srgbClr val="0066CC"/>
              </a:solidFill>
              <a:effectLst>
                <a:outerShdw blurRad="38100" dist="38100" dir="2700000" algn="tl">
                  <a:srgbClr val="000000">
                    <a:alpha val="43137"/>
                  </a:srgbClr>
                </a:outerShdw>
              </a:effectLst>
              <a:latin typeface="+mj-lt"/>
              <a:ea typeface="+mj-ea"/>
              <a:cs typeface="+mj-cs"/>
            </a:endParaRPr>
          </a:p>
          <a:p>
            <a:pPr marL="342900" indent="-342900">
              <a:buFont typeface="Arial" panose="020B0604020202020204" pitchFamily="34" charset="0"/>
              <a:buChar char="•"/>
            </a:pPr>
            <a:endParaRPr lang="pt-PT" sz="2000" dirty="0" smtClean="0">
              <a:solidFill>
                <a:srgbClr val="0066CC"/>
              </a:solidFill>
              <a:effectLst>
                <a:outerShdw blurRad="38100" dist="38100" dir="2700000" algn="tl">
                  <a:srgbClr val="000000">
                    <a:alpha val="43137"/>
                  </a:srgbClr>
                </a:outerShdw>
              </a:effectLst>
              <a:latin typeface="+mj-lt"/>
              <a:ea typeface="+mj-ea"/>
              <a:cs typeface="+mj-cs"/>
            </a:endParaRPr>
          </a:p>
          <a:p>
            <a:pPr marL="342900" indent="-342900">
              <a:buFont typeface="Arial" panose="020B0604020202020204" pitchFamily="34" charset="0"/>
              <a:buChar char="•"/>
            </a:pPr>
            <a:r>
              <a:rPr lang="pt-PT" sz="2000" dirty="0" smtClean="0">
                <a:solidFill>
                  <a:srgbClr val="0066CC"/>
                </a:solidFill>
                <a:effectLst>
                  <a:outerShdw blurRad="38100" dist="38100" dir="2700000" algn="tl">
                    <a:srgbClr val="000000">
                      <a:alpha val="43137"/>
                    </a:srgbClr>
                  </a:outerShdw>
                </a:effectLst>
                <a:latin typeface="+mj-lt"/>
                <a:ea typeface="+mj-ea"/>
                <a:cs typeface="+mj-cs"/>
              </a:rPr>
              <a:t>The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entire</a:t>
            </a:r>
            <a:r>
              <a:rPr lang="pt-PT" sz="2000" dirty="0" smtClean="0">
                <a:solidFill>
                  <a:srgbClr val="0066CC"/>
                </a:solidFill>
                <a:effectLst>
                  <a:outerShdw blurRad="38100" dist="38100" dir="2700000" algn="tl">
                    <a:srgbClr val="000000">
                      <a:alpha val="43137"/>
                    </a:srgbClr>
                  </a:outerShdw>
                </a:effectLst>
                <a:latin typeface="+mj-lt"/>
                <a:ea typeface="+mj-ea"/>
                <a:cs typeface="+mj-cs"/>
              </a:rPr>
              <a:t> team of the Mycosands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project</a:t>
            </a:r>
            <a:r>
              <a:rPr lang="pt-PT" sz="2000" dirty="0">
                <a:solidFill>
                  <a:srgbClr val="0066CC"/>
                </a:solidFill>
                <a:effectLst>
                  <a:outerShdw blurRad="38100" dist="38100" dir="2700000" algn="tl">
                    <a:srgbClr val="000000">
                      <a:alpha val="43137"/>
                    </a:srgbClr>
                  </a:outerShdw>
                </a:effectLst>
                <a:latin typeface="+mj-lt"/>
                <a:ea typeface="+mj-ea"/>
                <a:cs typeface="+mj-cs"/>
              </a:rPr>
              <a:t> </a:t>
            </a:r>
            <a:r>
              <a:rPr lang="pt-PT" sz="2000" dirty="0" smtClean="0">
                <a:solidFill>
                  <a:srgbClr val="0066CC"/>
                </a:solidFill>
                <a:effectLst>
                  <a:outerShdw blurRad="38100" dist="38100" dir="2700000" algn="tl">
                    <a:srgbClr val="000000">
                      <a:alpha val="43137"/>
                    </a:srgbClr>
                  </a:outerShdw>
                </a:effectLst>
                <a:latin typeface="+mj-lt"/>
                <a:ea typeface="+mj-ea"/>
                <a:cs typeface="+mj-cs"/>
              </a:rPr>
              <a:t>for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generating</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new</a:t>
            </a:r>
            <a:r>
              <a:rPr lang="pt-PT" sz="2000" dirty="0" smtClean="0">
                <a:solidFill>
                  <a:srgbClr val="0066CC"/>
                </a:solidFill>
                <a:effectLst>
                  <a:outerShdw blurRad="38100" dist="38100" dir="2700000" algn="tl">
                    <a:srgbClr val="000000">
                      <a:alpha val="43137"/>
                    </a:srgbClr>
                  </a:outerShdw>
                </a:effectLst>
                <a:latin typeface="+mj-lt"/>
                <a:ea typeface="+mj-ea"/>
                <a:cs typeface="+mj-cs"/>
              </a:rPr>
              <a:t> data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on</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fungal</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contaminants</a:t>
            </a:r>
            <a:r>
              <a:rPr lang="pt-PT" sz="2000" dirty="0" smtClean="0">
                <a:solidFill>
                  <a:srgbClr val="0066CC"/>
                </a:solidFill>
                <a:effectLst>
                  <a:outerShdw blurRad="38100" dist="38100" dir="2700000" algn="tl">
                    <a:srgbClr val="000000">
                      <a:alpha val="43137"/>
                    </a:srgbClr>
                  </a:outerShdw>
                </a:effectLst>
                <a:latin typeface="+mj-lt"/>
                <a:ea typeface="+mj-ea"/>
                <a:cs typeface="+mj-cs"/>
              </a:rPr>
              <a:t> of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beach</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sand</a:t>
            </a:r>
            <a:r>
              <a:rPr lang="pt-PT" sz="2000" dirty="0" smtClean="0">
                <a:solidFill>
                  <a:srgbClr val="0066CC"/>
                </a:solidFill>
                <a:effectLst>
                  <a:outerShdw blurRad="38100" dist="38100" dir="2700000" algn="tl">
                    <a:srgbClr val="000000">
                      <a:alpha val="43137"/>
                    </a:srgbClr>
                  </a:outerShdw>
                </a:effectLst>
                <a:latin typeface="+mj-lt"/>
                <a:ea typeface="+mj-ea"/>
                <a:cs typeface="+mj-cs"/>
              </a:rPr>
              <a:t>,</a:t>
            </a:r>
          </a:p>
          <a:p>
            <a:pPr marL="342900" indent="-342900">
              <a:buFont typeface="Arial" panose="020B0604020202020204" pitchFamily="34" charset="0"/>
              <a:buChar char="•"/>
            </a:pPr>
            <a:endParaRPr lang="pt-PT" sz="2000" dirty="0" smtClean="0">
              <a:solidFill>
                <a:srgbClr val="0066CC"/>
              </a:solidFill>
              <a:effectLst>
                <a:outerShdw blurRad="38100" dist="38100" dir="2700000" algn="tl">
                  <a:srgbClr val="000000">
                    <a:alpha val="43137"/>
                  </a:srgbClr>
                </a:outerShdw>
              </a:effectLst>
              <a:latin typeface="+mj-lt"/>
              <a:ea typeface="+mj-ea"/>
              <a:cs typeface="+mj-cs"/>
            </a:endParaRPr>
          </a:p>
          <a:p>
            <a:pPr marL="342900" indent="-342900">
              <a:buFont typeface="Arial" panose="020B0604020202020204" pitchFamily="34" charset="0"/>
              <a:buChar char="•"/>
            </a:pPr>
            <a:r>
              <a:rPr lang="pt-PT" sz="2000" dirty="0" smtClean="0">
                <a:solidFill>
                  <a:srgbClr val="0066CC"/>
                </a:solidFill>
                <a:effectLst>
                  <a:outerShdw blurRad="38100" dist="38100" dir="2700000" algn="tl">
                    <a:srgbClr val="000000">
                      <a:alpha val="43137"/>
                    </a:srgbClr>
                  </a:outerShdw>
                </a:effectLst>
                <a:latin typeface="+mj-lt"/>
                <a:ea typeface="+mj-ea"/>
                <a:cs typeface="+mj-cs"/>
              </a:rPr>
              <a:t>The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European</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Confederation</a:t>
            </a:r>
            <a:r>
              <a:rPr lang="pt-PT" sz="2000" dirty="0" smtClean="0">
                <a:solidFill>
                  <a:srgbClr val="0066CC"/>
                </a:solidFill>
                <a:effectLst>
                  <a:outerShdw blurRad="38100" dist="38100" dir="2700000" algn="tl">
                    <a:srgbClr val="000000">
                      <a:alpha val="43137"/>
                    </a:srgbClr>
                  </a:outerShdw>
                </a:effectLst>
                <a:latin typeface="+mj-lt"/>
                <a:ea typeface="+mj-ea"/>
                <a:cs typeface="+mj-cs"/>
              </a:rPr>
              <a:t> of Medical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Mycology</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and The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International</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Society</a:t>
            </a:r>
            <a:r>
              <a:rPr lang="pt-PT" sz="2000" dirty="0" smtClean="0">
                <a:solidFill>
                  <a:srgbClr val="0066CC"/>
                </a:solidFill>
                <a:effectLst>
                  <a:outerShdw blurRad="38100" dist="38100" dir="2700000" algn="tl">
                    <a:srgbClr val="000000">
                      <a:alpha val="43137"/>
                    </a:srgbClr>
                  </a:outerShdw>
                </a:effectLst>
                <a:latin typeface="+mj-lt"/>
                <a:ea typeface="+mj-ea"/>
                <a:cs typeface="+mj-cs"/>
              </a:rPr>
              <a:t> of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Human</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and Animal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Mycology</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a:solidFill>
                  <a:srgbClr val="0066CC"/>
                </a:solidFill>
                <a:effectLst>
                  <a:outerShdw blurRad="38100" dist="38100" dir="2700000" algn="tl">
                    <a:srgbClr val="000000">
                      <a:alpha val="43137"/>
                    </a:srgbClr>
                  </a:outerShdw>
                </a:effectLst>
                <a:latin typeface="+mj-lt"/>
                <a:ea typeface="+mj-ea"/>
                <a:cs typeface="+mj-cs"/>
              </a:rPr>
              <a:t>for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financing</a:t>
            </a:r>
            <a:r>
              <a:rPr lang="pt-PT" sz="2000" dirty="0" smtClean="0">
                <a:solidFill>
                  <a:srgbClr val="0066CC"/>
                </a:solidFill>
                <a:effectLst>
                  <a:outerShdw blurRad="38100" dist="38100" dir="2700000" algn="tl">
                    <a:srgbClr val="000000">
                      <a:alpha val="43137"/>
                    </a:srgbClr>
                  </a:outerShdw>
                </a:effectLst>
                <a:latin typeface="+mj-lt"/>
                <a:ea typeface="+mj-ea"/>
                <a:cs typeface="+mj-cs"/>
              </a:rPr>
              <a:t> Mycosands’ meetings,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calibration</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actions</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and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publication</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fees</a:t>
            </a:r>
            <a:r>
              <a:rPr lang="pt-PT" sz="2000" dirty="0" smtClean="0">
                <a:solidFill>
                  <a:srgbClr val="0066CC"/>
                </a:solidFill>
                <a:effectLst>
                  <a:outerShdw blurRad="38100" dist="38100" dir="2700000" algn="tl">
                    <a:srgbClr val="000000">
                      <a:alpha val="43137"/>
                    </a:srgbClr>
                  </a:outerShdw>
                </a:effectLst>
                <a:latin typeface="+mj-lt"/>
                <a:ea typeface="+mj-ea"/>
                <a:cs typeface="+mj-cs"/>
              </a:rPr>
              <a:t>.</a:t>
            </a:r>
          </a:p>
          <a:p>
            <a:pPr marL="342900" indent="-342900">
              <a:buFont typeface="Arial" panose="020B0604020202020204" pitchFamily="34" charset="0"/>
              <a:buChar char="•"/>
            </a:pPr>
            <a:endParaRPr lang="pt-PT" sz="2000" dirty="0">
              <a:solidFill>
                <a:srgbClr val="0066CC"/>
              </a:solidFill>
              <a:effectLst>
                <a:outerShdw blurRad="38100" dist="38100" dir="2700000" algn="tl">
                  <a:srgbClr val="000000">
                    <a:alpha val="43137"/>
                  </a:srgbClr>
                </a:outerShdw>
              </a:effectLst>
              <a:latin typeface="+mj-lt"/>
              <a:ea typeface="+mj-ea"/>
              <a:cs typeface="+mj-cs"/>
            </a:endParaRPr>
          </a:p>
          <a:p>
            <a:pPr marL="342900" indent="-342900">
              <a:buFont typeface="Arial" panose="020B0604020202020204" pitchFamily="34" charset="0"/>
              <a:buChar char="•"/>
            </a:pPr>
            <a:r>
              <a:rPr lang="pt-PT" sz="2000" dirty="0" err="1" smtClean="0">
                <a:solidFill>
                  <a:srgbClr val="0066CC"/>
                </a:solidFill>
                <a:effectLst>
                  <a:outerShdw blurRad="38100" dist="38100" dir="2700000" algn="tl">
                    <a:srgbClr val="000000">
                      <a:alpha val="43137"/>
                    </a:srgbClr>
                  </a:outerShdw>
                </a:effectLst>
                <a:latin typeface="+mj-lt"/>
                <a:ea typeface="+mj-ea"/>
                <a:cs typeface="+mj-cs"/>
              </a:rPr>
              <a:t>All</a:t>
            </a:r>
            <a:r>
              <a:rPr lang="pt-PT" sz="2000" dirty="0" smtClean="0">
                <a:solidFill>
                  <a:srgbClr val="0066CC"/>
                </a:solidFill>
                <a:effectLst>
                  <a:outerShdw blurRad="38100" dist="38100" dir="2700000" algn="tl">
                    <a:srgbClr val="000000">
                      <a:alpha val="43137"/>
                    </a:srgbClr>
                  </a:outerShdw>
                </a:effectLst>
                <a:latin typeface="+mj-lt"/>
                <a:ea typeface="+mj-ea"/>
                <a:cs typeface="+mj-cs"/>
              </a:rPr>
              <a:t> of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you</a:t>
            </a:r>
            <a:r>
              <a:rPr lang="pt-PT" sz="2000" dirty="0" smtClean="0">
                <a:solidFill>
                  <a:srgbClr val="0066CC"/>
                </a:solidFill>
                <a:effectLst>
                  <a:outerShdw blurRad="38100" dist="38100" dir="2700000" algn="tl">
                    <a:srgbClr val="000000">
                      <a:alpha val="43137"/>
                    </a:srgbClr>
                  </a:outerShdw>
                </a:effectLst>
                <a:latin typeface="+mj-lt"/>
                <a:ea typeface="+mj-ea"/>
                <a:cs typeface="+mj-cs"/>
              </a:rPr>
              <a:t> for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joining</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us</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here</a:t>
            </a:r>
            <a:r>
              <a:rPr lang="pt-PT" sz="2000" dirty="0" smtClean="0">
                <a:solidFill>
                  <a:srgbClr val="0066CC"/>
                </a:solidFill>
                <a:effectLst>
                  <a:outerShdw blurRad="38100" dist="38100" dir="2700000" algn="tl">
                    <a:srgbClr val="000000">
                      <a:alpha val="43137"/>
                    </a:srgbClr>
                  </a:outerShdw>
                </a:effectLst>
                <a:latin typeface="+mj-lt"/>
                <a:ea typeface="+mj-ea"/>
                <a:cs typeface="+mj-cs"/>
              </a:rPr>
              <a:t> </a:t>
            </a:r>
            <a:r>
              <a:rPr lang="pt-PT" sz="2000" dirty="0" err="1" smtClean="0">
                <a:solidFill>
                  <a:srgbClr val="0066CC"/>
                </a:solidFill>
                <a:effectLst>
                  <a:outerShdw blurRad="38100" dist="38100" dir="2700000" algn="tl">
                    <a:srgbClr val="000000">
                      <a:alpha val="43137"/>
                    </a:srgbClr>
                  </a:outerShdw>
                </a:effectLst>
                <a:latin typeface="+mj-lt"/>
                <a:ea typeface="+mj-ea"/>
                <a:cs typeface="+mj-cs"/>
              </a:rPr>
              <a:t>today</a:t>
            </a:r>
            <a:r>
              <a:rPr lang="pt-PT" sz="2000" dirty="0" smtClean="0">
                <a:solidFill>
                  <a:srgbClr val="0066CC"/>
                </a:solidFill>
                <a:effectLst>
                  <a:outerShdw blurRad="38100" dist="38100" dir="2700000" algn="tl">
                    <a:srgbClr val="000000">
                      <a:alpha val="43137"/>
                    </a:srgbClr>
                  </a:outerShdw>
                </a:effectLst>
                <a:latin typeface="+mj-lt"/>
                <a:ea typeface="+mj-ea"/>
                <a:cs typeface="+mj-cs"/>
              </a:rPr>
              <a:t>.</a:t>
            </a:r>
          </a:p>
        </p:txBody>
      </p:sp>
      <p:pic>
        <p:nvPicPr>
          <p:cNvPr id="3" name="Imagem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39463" y="1966964"/>
            <a:ext cx="3455616" cy="4188625"/>
          </a:xfrm>
          <a:prstGeom prst="rect">
            <a:avLst/>
          </a:prstGeom>
        </p:spPr>
      </p:pic>
      <p:sp>
        <p:nvSpPr>
          <p:cNvPr id="7" name="Título 1"/>
          <p:cNvSpPr txBox="1">
            <a:spLocks/>
          </p:cNvSpPr>
          <p:nvPr/>
        </p:nvSpPr>
        <p:spPr>
          <a:xfrm>
            <a:off x="8085241" y="6547459"/>
            <a:ext cx="1198760" cy="31054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100" dirty="0">
                <a:solidFill>
                  <a:srgbClr val="0066CC"/>
                </a:solidFill>
                <a:effectLst>
                  <a:outerShdw blurRad="38100" dist="38100" dir="2700000" algn="tl">
                    <a:srgbClr val="000000">
                      <a:alpha val="43137"/>
                    </a:srgbClr>
                  </a:outerShdw>
                </a:effectLst>
              </a:rPr>
              <a:t>Max Pixel </a:t>
            </a:r>
            <a:endParaRPr lang="pt-PT" sz="1000" dirty="0">
              <a:solidFill>
                <a:srgbClr val="0066CC"/>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7017369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1046</TotalTime>
  <Words>2861</Words>
  <Application>Microsoft Office PowerPoint</Application>
  <PresentationFormat>Ecrã Panorâmico</PresentationFormat>
  <Paragraphs>297</Paragraphs>
  <Slides>20</Slides>
  <Notes>20</Notes>
  <HiddenSlides>0</HiddenSlides>
  <MMClips>0</MMClips>
  <ScaleCrop>false</ScaleCrop>
  <HeadingPairs>
    <vt:vector size="6" baseType="variant">
      <vt:variant>
        <vt:lpstr>Tipos de letra usados</vt:lpstr>
      </vt:variant>
      <vt:variant>
        <vt:i4>4</vt:i4>
      </vt:variant>
      <vt:variant>
        <vt:lpstr>Tema</vt:lpstr>
      </vt:variant>
      <vt:variant>
        <vt:i4>1</vt:i4>
      </vt:variant>
      <vt:variant>
        <vt:lpstr>Títulos dos diapositivos</vt:lpstr>
      </vt:variant>
      <vt:variant>
        <vt:i4>20</vt:i4>
      </vt:variant>
    </vt:vector>
  </HeadingPairs>
  <TitlesOfParts>
    <vt:vector size="25" baseType="lpstr">
      <vt:lpstr>Arial</vt:lpstr>
      <vt:lpstr>Calibri</vt:lpstr>
      <vt:lpstr>Calibri Light</vt:lpstr>
      <vt:lpstr>Wingdings</vt:lpstr>
      <vt:lpstr>Tema do Office</vt:lpstr>
      <vt:lpstr>Perspectives on regulation for fungi in drinking water</vt:lpstr>
      <vt:lpstr>How do we get our drinking water?</vt:lpstr>
      <vt:lpstr>The water policy of the European Union</vt:lpstr>
      <vt:lpstr>Member States shall ensure that such drinking water:</vt:lpstr>
      <vt:lpstr>Drinking water comes from natural sources</vt:lpstr>
      <vt:lpstr>The Drinking Water Directive applies to:</vt:lpstr>
      <vt:lpstr>The Drinking Water Directive does not apply to:</vt:lpstr>
      <vt:lpstr>Microbiological parameters</vt:lpstr>
      <vt:lpstr>What happened to fungi? </vt:lpstr>
      <vt:lpstr>But is drinking water the only thing we should worry about? Let’s consider where we get the water from:</vt:lpstr>
      <vt:lpstr>What are the parameters of bathing/recreational water?</vt:lpstr>
      <vt:lpstr>Again, no fungi! But do we need it?</vt:lpstr>
      <vt:lpstr>Schematic of the interactions between water masses with recreational water users, wild and domesticated life and plants. One Health!!</vt:lpstr>
      <vt:lpstr>Presence of fungal genera in environmental and clinical studies</vt:lpstr>
      <vt:lpstr>ECMM Participants in Mycosands</vt:lpstr>
      <vt:lpstr>Outline of the study</vt:lpstr>
      <vt:lpstr>Other variables of the study</vt:lpstr>
      <vt:lpstr>Sampling Map of Europe – Exploratory Study</vt:lpstr>
      <vt:lpstr>In short</vt:lpstr>
      <vt:lpstr>Acknowledgments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fungal contamination in the sand and water around the Mediterranean Sea and other water bodies of Europe  Relevance to human health and wellbeing</dc:title>
  <dc:creator>João Brandão</dc:creator>
  <cp:lastModifiedBy>João Brandão</cp:lastModifiedBy>
  <cp:revision>101</cp:revision>
  <dcterms:created xsi:type="dcterms:W3CDTF">2019-09-25T07:36:08Z</dcterms:created>
  <dcterms:modified xsi:type="dcterms:W3CDTF">2019-12-05T07:36:41Z</dcterms:modified>
</cp:coreProperties>
</file>